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0" r:id="rId1"/>
  </p:sldMasterIdLst>
  <p:sldIdLst>
    <p:sldId id="256" r:id="rId2"/>
    <p:sldId id="257" r:id="rId3"/>
    <p:sldId id="264" r:id="rId4"/>
    <p:sldId id="258" r:id="rId5"/>
    <p:sldId id="259" r:id="rId6"/>
    <p:sldId id="266" r:id="rId7"/>
    <p:sldId id="268" r:id="rId8"/>
    <p:sldId id="269" r:id="rId9"/>
    <p:sldId id="270" r:id="rId10"/>
    <p:sldId id="260" r:id="rId11"/>
    <p:sldId id="261" r:id="rId12"/>
    <p:sldId id="262" r:id="rId13"/>
    <p:sldId id="263" r:id="rId14"/>
    <p:sldId id="265" r:id="rId15"/>
    <p:sldId id="267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4" d="100"/>
          <a:sy n="64" d="100"/>
        </p:scale>
        <p:origin x="-2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1597025"/>
            <a:ext cx="7583488" cy="167957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3276600"/>
            <a:ext cx="7583487" cy="1752600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14.12.17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7" y="838200"/>
            <a:ext cx="347472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27892" y="838200"/>
            <a:ext cx="3474720" cy="45720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25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787" y="2474258"/>
            <a:ext cx="347472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14.12.17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 (другой 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9647"/>
            <a:ext cx="7583488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14.12.17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3" y="1371600"/>
            <a:ext cx="7583488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2743200"/>
            <a:ext cx="4114800" cy="28194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365760" indent="-365760">
              <a:defRPr/>
            </a:lvl1pPr>
            <a:lvl2pPr marL="731520" indent="-365760">
              <a:defRPr/>
            </a:lvl2pPr>
            <a:lvl3pPr marL="1097280" indent="-365760">
              <a:defRPr/>
            </a:lvl3pPr>
            <a:lvl4pPr marL="1463040" indent="-365760">
              <a:defRPr/>
            </a:lvl4pPr>
            <a:lvl5pPr marL="1828800" indent="-365760">
              <a:defRPr/>
            </a:lvl5pPr>
            <a:lvl6pPr marL="2194560" indent="-365760">
              <a:defRPr/>
            </a:lvl6pPr>
            <a:lvl7pPr marL="2560320" indent="-365760">
              <a:defRPr/>
            </a:lvl7pPr>
            <a:lvl8pPr marL="2926080" indent="-365760">
              <a:defRPr/>
            </a:lvl8pPr>
            <a:lvl9pPr marL="3291840" indent="-365760"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14.12.17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Vertic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838200"/>
            <a:ext cx="1676400" cy="5053013"/>
          </a:xfrm>
        </p:spPr>
        <p:txBody>
          <a:bodyPr vert="eaVert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0"/>
            <a:ext cx="6019800" cy="505301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14.12.17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14.12.17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Tex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12" y="3254188"/>
            <a:ext cx="7580376" cy="168536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5400" b="1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457200"/>
            <a:ext cx="4114800" cy="27432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812" y="4953000"/>
            <a:ext cx="7580376" cy="9144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14.12.17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450" y="1627188"/>
            <a:ext cx="7580376" cy="1682496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6450" y="3309411"/>
            <a:ext cx="7580376" cy="175564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Wingdings" pitchFamily="2" charset="2"/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14.12.17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6788" y="1600200"/>
            <a:ext cx="3529584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529584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14.12.17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6216" y="1272988"/>
            <a:ext cx="3529584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6216" y="2174875"/>
            <a:ext cx="3529584" cy="3716338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tabLst/>
              <a:defRPr sz="1800"/>
            </a:lvl6pPr>
            <a:lvl7pPr marL="1603375" indent="-231775">
              <a:tabLst/>
              <a:defRPr sz="1800"/>
            </a:lvl7pPr>
            <a:lvl8pPr marL="1828800" indent="-231775">
              <a:tabLst/>
              <a:defRPr sz="1800"/>
            </a:lvl8pPr>
            <a:lvl9pPr marL="2060575" indent="-231775">
              <a:tabLst/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72988"/>
            <a:ext cx="3529584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3529584" cy="3716338"/>
          </a:xfrm>
        </p:spPr>
        <p:txBody>
          <a:bodyPr>
            <a:noAutofit/>
          </a:bodyPr>
          <a:lstStyle>
            <a:lvl1pPr marL="2317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89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9144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1461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13716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16033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18288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0605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14.12.17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14.12.17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14.12.17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7" y="838200"/>
            <a:ext cx="347472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7892" y="838200"/>
            <a:ext cx="3474720" cy="4572000"/>
          </a:xfrm>
        </p:spPr>
        <p:txBody>
          <a:bodyPr>
            <a:normAutofit/>
          </a:bodyPr>
          <a:lstStyle>
            <a:lvl1pPr marL="282575" indent="-282575">
              <a:defRPr sz="2400"/>
            </a:lvl1pPr>
            <a:lvl2pPr marL="573088" indent="-282575">
              <a:defRPr sz="2200"/>
            </a:lvl2pPr>
            <a:lvl3pPr marL="855663" indent="-282575">
              <a:defRPr sz="2000"/>
            </a:lvl3pPr>
            <a:lvl4pPr marL="1146175" indent="-282575">
              <a:defRPr sz="1800"/>
            </a:lvl4pPr>
            <a:lvl5pPr marL="1430338" indent="-282575">
              <a:defRPr sz="1800"/>
            </a:lvl5pPr>
            <a:lvl6pPr marL="1712913" indent="-282575">
              <a:defRPr sz="1800"/>
            </a:lvl6pPr>
            <a:lvl7pPr marL="2003425" indent="-282575">
              <a:defRPr sz="1800"/>
            </a:lvl7pPr>
            <a:lvl8pPr marL="2286000" indent="-282575">
              <a:defRPr sz="1800"/>
            </a:lvl8pPr>
            <a:lvl9pPr marL="2568575" indent="-282575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787" y="2474258"/>
            <a:ext cx="347472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14.12.17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ext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89647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5675" y="1600200"/>
            <a:ext cx="7232650" cy="4291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0" y="617220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14.12.17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1722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</p:sldLayoutIdLst>
  <p:txStyles>
    <p:titleStyle>
      <a:lvl1pPr algn="ctr" defTabSz="914400" rtl="0" eaLnBrk="1" latinLnBrk="0" hangingPunct="1">
        <a:lnSpc>
          <a:spcPct val="95000"/>
        </a:lnSpc>
        <a:spcBef>
          <a:spcPct val="0"/>
        </a:spcBef>
        <a:buNone/>
        <a:defRPr sz="4800" b="1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spcAft>
          <a:spcPts val="0"/>
        </a:spcAft>
        <a:buSzPct val="90000"/>
        <a:buFont typeface="Wingdings" pitchFamily="2" charset="2"/>
        <a:buChar char=""/>
        <a:defRPr sz="24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22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20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dirty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779463" y="1232224"/>
            <a:ext cx="7583488" cy="1679575"/>
          </a:xfrm>
        </p:spPr>
        <p:txBody>
          <a:bodyPr/>
          <a:lstStyle/>
          <a:p>
            <a:r>
              <a:rPr lang="ru-RU" dirty="0" smtClean="0">
                <a:latin typeface="Times New Roman"/>
                <a:cs typeface="Times New Roman"/>
              </a:rPr>
              <a:t>Экологическое воспитание в группе</a:t>
            </a:r>
            <a:br>
              <a:rPr lang="ru-RU" dirty="0" smtClean="0">
                <a:latin typeface="Times New Roman"/>
                <a:cs typeface="Times New Roman"/>
              </a:rPr>
            </a:br>
            <a:r>
              <a:rPr lang="ru-RU" dirty="0" smtClean="0">
                <a:latin typeface="Times New Roman"/>
                <a:cs typeface="Times New Roman"/>
              </a:rPr>
              <a:t>«Солнышко»</a:t>
            </a:r>
            <a:endParaRPr lang="ru-RU" dirty="0">
              <a:latin typeface="Times New Roman"/>
              <a:cs typeface="Times New Roman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4850" y="4508860"/>
            <a:ext cx="7583487" cy="1752600"/>
          </a:xfrm>
        </p:spPr>
        <p:txBody>
          <a:bodyPr/>
          <a:lstStyle/>
          <a:p>
            <a:r>
              <a:rPr lang="ru-RU" dirty="0" smtClean="0"/>
              <a:t>Воспитатели: Соркина Я.К.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</a:t>
            </a:r>
            <a:r>
              <a:rPr lang="ru-RU" dirty="0" err="1" smtClean="0"/>
              <a:t>Посохова</a:t>
            </a:r>
            <a:r>
              <a:rPr lang="ru-RU" dirty="0" smtClean="0"/>
              <a:t> Н.А.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3243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79463" y="457200"/>
            <a:ext cx="7583488" cy="1143000"/>
          </a:xfrm>
        </p:spPr>
        <p:txBody>
          <a:bodyPr/>
          <a:lstStyle/>
          <a:p>
            <a:r>
              <a:rPr lang="ru-RU" sz="3200" dirty="0" smtClean="0">
                <a:latin typeface="Times New Roman"/>
                <a:cs typeface="Times New Roman"/>
              </a:rPr>
              <a:t>Спортивно-музыкальный досуг «Знатоки леса»</a:t>
            </a:r>
            <a:endParaRPr lang="ru-RU" sz="3200" dirty="0">
              <a:latin typeface="Times New Roman"/>
              <a:cs typeface="Times New Roman"/>
            </a:endParaRPr>
          </a:p>
        </p:txBody>
      </p:sp>
      <p:pic>
        <p:nvPicPr>
          <p:cNvPr id="4" name="Изображение 3" descr="G447XQchH_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162" y="3099872"/>
            <a:ext cx="5010837" cy="3758128"/>
          </a:xfrm>
          <a:prstGeom prst="rect">
            <a:avLst/>
          </a:prstGeom>
        </p:spPr>
      </p:pic>
      <p:pic>
        <p:nvPicPr>
          <p:cNvPr id="5" name="Изображение 4" descr="Efbmyknhxv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2807"/>
            <a:ext cx="5011571" cy="375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69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Изображение 3" descr="gWJ8NFE0QN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596" y="2707720"/>
            <a:ext cx="5541403" cy="4150280"/>
          </a:xfrm>
          <a:prstGeom prst="rect">
            <a:avLst/>
          </a:prstGeom>
        </p:spPr>
      </p:pic>
      <p:pic>
        <p:nvPicPr>
          <p:cNvPr id="6" name="Изображение 5" descr="zL1aTmdTUS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1847" y="2950481"/>
            <a:ext cx="5541404" cy="4150281"/>
          </a:xfrm>
          <a:prstGeom prst="rect">
            <a:avLst/>
          </a:prstGeom>
        </p:spPr>
      </p:pic>
      <p:pic>
        <p:nvPicPr>
          <p:cNvPr id="5" name="Изображение 4" descr="TJ3Stn6FuzQ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27" y="89647"/>
            <a:ext cx="4980156" cy="3729929"/>
          </a:xfrm>
          <a:prstGeom prst="rect">
            <a:avLst/>
          </a:prstGeom>
        </p:spPr>
      </p:pic>
      <p:pic>
        <p:nvPicPr>
          <p:cNvPr id="7" name="Изображение 6" descr="_1ubHTgTNS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005" y="0"/>
            <a:ext cx="4174071" cy="312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9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latin typeface="Times New Roman"/>
                <a:cs typeface="Times New Roman"/>
              </a:rPr>
              <a:t>Завершающее мероприятие по недели экологии</a:t>
            </a:r>
            <a:endParaRPr lang="ru-RU" sz="3600" dirty="0">
              <a:latin typeface="Times New Roman"/>
              <a:cs typeface="Times New Roman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hu1iy-NcSx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75" y="1600200"/>
            <a:ext cx="6897077" cy="516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80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kc1fX--I8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7192"/>
            <a:ext cx="5021385" cy="3760808"/>
          </a:xfrm>
          <a:prstGeom prst="rect">
            <a:avLst/>
          </a:prstGeom>
        </p:spPr>
      </p:pic>
      <p:pic>
        <p:nvPicPr>
          <p:cNvPr id="5" name="Изображение 4" descr="tedQ5LTK9m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210" y="1462749"/>
            <a:ext cx="3045741" cy="406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68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XuxQlfIRfp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894" y="1600200"/>
            <a:ext cx="3629106" cy="4845538"/>
          </a:xfrm>
          <a:prstGeom prst="rect">
            <a:avLst/>
          </a:prstGeom>
        </p:spPr>
      </p:pic>
      <p:pic>
        <p:nvPicPr>
          <p:cNvPr id="6" name="Изображение 5" descr="a3jAzacByd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01" y="699797"/>
            <a:ext cx="3888154" cy="5191416"/>
          </a:xfrm>
          <a:prstGeom prst="rect">
            <a:avLst/>
          </a:prstGeom>
        </p:spPr>
      </p:pic>
      <p:pic>
        <p:nvPicPr>
          <p:cNvPr id="5" name="Изображение 4" descr="ljM3wycbtw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615" y="1600200"/>
            <a:ext cx="3888154" cy="519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25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79463" y="2431040"/>
            <a:ext cx="7583488" cy="1143000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7539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79463" y="434875"/>
            <a:ext cx="7583488" cy="797771"/>
          </a:xfrm>
        </p:spPr>
        <p:txBody>
          <a:bodyPr/>
          <a:lstStyle/>
          <a:p>
            <a:r>
              <a:rPr lang="ru-RU" dirty="0" smtClean="0">
                <a:latin typeface="Times New Roman"/>
                <a:cs typeface="Times New Roman"/>
              </a:rPr>
              <a:t>Средняя группа</a:t>
            </a:r>
            <a:endParaRPr lang="ru-RU" dirty="0">
              <a:latin typeface="Times New Roman"/>
              <a:cs typeface="Times New Roman"/>
            </a:endParaRPr>
          </a:p>
        </p:txBody>
      </p:sp>
      <p:pic>
        <p:nvPicPr>
          <p:cNvPr id="6" name="Изображение 5" descr="-R3Qk_pBW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603" y="2087406"/>
            <a:ext cx="3959863" cy="3959863"/>
          </a:xfrm>
          <a:prstGeom prst="rect">
            <a:avLst/>
          </a:prstGeom>
        </p:spPr>
      </p:pic>
      <p:pic>
        <p:nvPicPr>
          <p:cNvPr id="7" name="Изображение 6" descr="jm4lTGok0H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18" y="2087406"/>
            <a:ext cx="3826912" cy="382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86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Изображение 5" descr="v5MkzbCytY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647"/>
            <a:ext cx="4767385" cy="4767385"/>
          </a:xfrm>
          <a:prstGeom prst="rect">
            <a:avLst/>
          </a:prstGeom>
        </p:spPr>
      </p:pic>
      <p:pic>
        <p:nvPicPr>
          <p:cNvPr id="7" name="Изображение 6" descr="XlHdn0zoFJ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538" y="2305538"/>
            <a:ext cx="4552462" cy="455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95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79463" y="457200"/>
            <a:ext cx="7583488" cy="1143000"/>
          </a:xfrm>
        </p:spPr>
        <p:txBody>
          <a:bodyPr/>
          <a:lstStyle/>
          <a:p>
            <a:r>
              <a:rPr lang="ru-RU" dirty="0" smtClean="0">
                <a:latin typeface="Times New Roman"/>
                <a:cs typeface="Times New Roman"/>
              </a:rPr>
              <a:t>Старшая группа</a:t>
            </a:r>
            <a:endParaRPr lang="ru-RU" dirty="0">
              <a:latin typeface="Times New Roman"/>
              <a:cs typeface="Times New Roman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yetOlNVG2Q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71" y="1600200"/>
            <a:ext cx="3813624" cy="3813624"/>
          </a:xfrm>
          <a:prstGeom prst="rect">
            <a:avLst/>
          </a:prstGeom>
        </p:spPr>
      </p:pic>
      <p:pic>
        <p:nvPicPr>
          <p:cNvPr id="5" name="Изображение 4" descr="FYySfdyUDf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4853840" cy="363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11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Изображение 3" descr="DGMr3xuaMX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7046"/>
            <a:ext cx="2892425" cy="5154817"/>
          </a:xfrm>
          <a:prstGeom prst="rect">
            <a:avLst/>
          </a:prstGeom>
        </p:spPr>
      </p:pic>
      <p:pic>
        <p:nvPicPr>
          <p:cNvPr id="8" name="Изображение 7" descr="2017-09-21 11.14.2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37884">
            <a:off x="6024475" y="3584361"/>
            <a:ext cx="3989996" cy="2992497"/>
          </a:xfrm>
          <a:prstGeom prst="rect">
            <a:avLst/>
          </a:prstGeom>
        </p:spPr>
      </p:pic>
      <p:pic>
        <p:nvPicPr>
          <p:cNvPr id="7" name="Изображение 6" descr="2017-09-21 11.14.13 (1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8129" y="3057710"/>
            <a:ext cx="5895446" cy="3626855"/>
          </a:xfrm>
          <a:prstGeom prst="rect">
            <a:avLst/>
          </a:prstGeom>
        </p:spPr>
      </p:pic>
      <p:pic>
        <p:nvPicPr>
          <p:cNvPr id="9" name="Изображение 8" descr="2017-09-21 11.14.2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7872">
            <a:off x="3054530" y="-336131"/>
            <a:ext cx="4724906" cy="398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28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/>
                <a:cs typeface="Times New Roman"/>
              </a:rPr>
              <a:t>Экологическая неделя</a:t>
            </a:r>
            <a:endParaRPr lang="ru-RU" dirty="0">
              <a:latin typeface="Times New Roman"/>
              <a:cs typeface="Times New Roman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302" y="1061640"/>
            <a:ext cx="8454355" cy="48295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u="sng" dirty="0" smtClean="0">
                <a:solidFill>
                  <a:schemeClr val="tx1"/>
                </a:solidFill>
                <a:latin typeface="Times New Roman"/>
                <a:cs typeface="Times New Roman"/>
              </a:rPr>
              <a:t>Понедельник:</a:t>
            </a:r>
            <a:r>
              <a:rPr lang="ru-RU" sz="2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Рисование </a:t>
            </a:r>
            <a:r>
              <a:rPr lang="ru-RU" sz="2800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«Лесное царство»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                              Развитие речи </a:t>
            </a:r>
            <a:r>
              <a:rPr lang="ru-RU" sz="2800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«Стихи об экологии»</a:t>
            </a:r>
          </a:p>
          <a:p>
            <a:pPr marL="0" indent="0">
              <a:buNone/>
            </a:pPr>
            <a:r>
              <a:rPr lang="ru-RU" sz="28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800" b="1" u="sng" dirty="0" smtClean="0">
                <a:solidFill>
                  <a:schemeClr val="tx1"/>
                </a:solidFill>
                <a:latin typeface="Times New Roman"/>
                <a:cs typeface="Times New Roman"/>
              </a:rPr>
              <a:t>Вторник: </a:t>
            </a:r>
            <a:r>
              <a:rPr lang="ru-RU" sz="2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Познавательное развитие. Исследовательская деятельность </a:t>
            </a:r>
            <a:r>
              <a:rPr lang="ru-RU" sz="2800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«Волшебница вода»</a:t>
            </a:r>
          </a:p>
          <a:p>
            <a:pPr marL="0" indent="0">
              <a:buNone/>
            </a:pPr>
            <a:r>
              <a:rPr lang="ru-RU" sz="2800" b="1" u="sng" dirty="0" smtClean="0">
                <a:solidFill>
                  <a:schemeClr val="tx1"/>
                </a:solidFill>
                <a:latin typeface="Times New Roman"/>
                <a:cs typeface="Times New Roman"/>
              </a:rPr>
              <a:t>Среда: </a:t>
            </a:r>
            <a:r>
              <a:rPr lang="ru-RU" sz="2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Аппликация </a:t>
            </a:r>
            <a:r>
              <a:rPr lang="ru-RU" sz="2800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«Этажи леса»</a:t>
            </a:r>
          </a:p>
          <a:p>
            <a:pPr marL="0" indent="0">
              <a:buNone/>
            </a:pPr>
            <a:r>
              <a:rPr lang="ru-RU" sz="2800" b="1" u="sng" dirty="0" smtClean="0">
                <a:solidFill>
                  <a:schemeClr val="tx1"/>
                </a:solidFill>
                <a:latin typeface="Times New Roman"/>
                <a:cs typeface="Times New Roman"/>
              </a:rPr>
              <a:t>Четверг: </a:t>
            </a:r>
            <a:r>
              <a:rPr lang="ru-RU" sz="2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Рисование </a:t>
            </a:r>
            <a:r>
              <a:rPr lang="ru-RU" sz="2800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«Земля – наш дом»</a:t>
            </a:r>
          </a:p>
          <a:p>
            <a:pPr marL="0" indent="0">
              <a:buNone/>
            </a:pPr>
            <a:r>
              <a:rPr lang="ru-RU" sz="2800" b="1" u="sng" dirty="0" smtClean="0">
                <a:solidFill>
                  <a:schemeClr val="tx1"/>
                </a:solidFill>
                <a:latin typeface="Times New Roman"/>
                <a:cs typeface="Times New Roman"/>
              </a:rPr>
              <a:t>Пятница:</a:t>
            </a:r>
            <a:r>
              <a:rPr lang="ru-RU" sz="2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Познавательное развитие. Ознакомление с окружающим миром. </a:t>
            </a:r>
            <a:r>
              <a:rPr lang="ru-RU" sz="2800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«Береги природу»</a:t>
            </a:r>
            <a:endParaRPr lang="ru-RU" sz="2800" i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47174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>
                <a:latin typeface="Times New Roman"/>
                <a:cs typeface="Times New Roman"/>
              </a:rPr>
              <a:t>Рисуем «Лесное царство»</a:t>
            </a:r>
            <a:endParaRPr lang="ru-RU" sz="4000" dirty="0">
              <a:latin typeface="Times New Roman"/>
              <a:cs typeface="Times New Roman"/>
            </a:endParaRPr>
          </a:p>
        </p:txBody>
      </p:sp>
      <p:pic>
        <p:nvPicPr>
          <p:cNvPr id="4" name="Изображение 3" descr="DSCF27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422" y="3353351"/>
            <a:ext cx="5294577" cy="3504649"/>
          </a:xfrm>
          <a:prstGeom prst="rect">
            <a:avLst/>
          </a:prstGeom>
        </p:spPr>
      </p:pic>
      <p:pic>
        <p:nvPicPr>
          <p:cNvPr id="5" name="Изображение 4" descr="DSCF270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14" y="1508016"/>
            <a:ext cx="5066006" cy="335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851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79463" y="288070"/>
            <a:ext cx="7583488" cy="1143000"/>
          </a:xfrm>
        </p:spPr>
        <p:txBody>
          <a:bodyPr/>
          <a:lstStyle/>
          <a:p>
            <a:r>
              <a:rPr lang="ru-RU" sz="3600" dirty="0" smtClean="0">
                <a:latin typeface="Times New Roman"/>
                <a:cs typeface="Times New Roman"/>
              </a:rPr>
              <a:t>Исследовательская деятельность «Волшебница вода»</a:t>
            </a:r>
            <a:endParaRPr lang="ru-RU" sz="3600" dirty="0">
              <a:latin typeface="Times New Roman"/>
              <a:cs typeface="Times New Roman"/>
            </a:endParaRPr>
          </a:p>
        </p:txBody>
      </p:sp>
      <p:pic>
        <p:nvPicPr>
          <p:cNvPr id="4" name="Изображение 3" descr="DSCF27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50" y="3366939"/>
            <a:ext cx="5274049" cy="3491061"/>
          </a:xfrm>
          <a:prstGeom prst="rect">
            <a:avLst/>
          </a:prstGeom>
        </p:spPr>
      </p:pic>
      <p:pic>
        <p:nvPicPr>
          <p:cNvPr id="5" name="Изображение 4" descr="DSCF272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05" y="1897278"/>
            <a:ext cx="4996206" cy="3307148"/>
          </a:xfrm>
          <a:prstGeom prst="rect">
            <a:avLst/>
          </a:prstGeom>
        </p:spPr>
      </p:pic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955675" y="1600200"/>
            <a:ext cx="7232650" cy="429101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5500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/>
                <a:cs typeface="Times New Roman"/>
              </a:rPr>
              <a:t>Аппликация </a:t>
            </a:r>
            <a:br>
              <a:rPr lang="ru-RU" dirty="0" smtClean="0">
                <a:latin typeface="Times New Roman"/>
                <a:cs typeface="Times New Roman"/>
              </a:rPr>
            </a:br>
            <a:r>
              <a:rPr lang="ru-RU" dirty="0" smtClean="0">
                <a:latin typeface="Times New Roman"/>
                <a:cs typeface="Times New Roman"/>
              </a:rPr>
              <a:t>«Этажи леса»</a:t>
            </a:r>
            <a:endParaRPr lang="ru-RU" dirty="0">
              <a:latin typeface="Times New Roman"/>
              <a:cs typeface="Times New Roman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IMG_8396-14-12-17-01-1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3" y="1600200"/>
            <a:ext cx="7318177" cy="532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55640"/>
      </p:ext>
    </p:extLst>
  </p:cSld>
  <p:clrMapOvr>
    <a:masterClrMapping/>
  </p:clrMapOvr>
</p:sld>
</file>

<file path=ppt/theme/theme1.xml><?xml version="1.0" encoding="utf-8"?>
<a:theme xmlns:a="http://schemas.openxmlformats.org/drawingml/2006/main" name="Лето">
  <a:themeElements>
    <a:clrScheme name="Summer">
      <a:dk1>
        <a:sysClr val="windowText" lastClr="000000"/>
      </a:dk1>
      <a:lt1>
        <a:sysClr val="window" lastClr="FFFFFF"/>
      </a:lt1>
      <a:dk2>
        <a:srgbClr val="D16207"/>
      </a:dk2>
      <a:lt2>
        <a:srgbClr val="F0B31E"/>
      </a:lt2>
      <a:accent1>
        <a:srgbClr val="51A6C2"/>
      </a:accent1>
      <a:accent2>
        <a:srgbClr val="51C2A9"/>
      </a:accent2>
      <a:accent3>
        <a:srgbClr val="7EC251"/>
      </a:accent3>
      <a:accent4>
        <a:srgbClr val="E1DC53"/>
      </a:accent4>
      <a:accent5>
        <a:srgbClr val="B54721"/>
      </a:accent5>
      <a:accent6>
        <a:srgbClr val="A16BB1"/>
      </a:accent6>
      <a:hlink>
        <a:srgbClr val="A40A06"/>
      </a:hlink>
      <a:folHlink>
        <a:srgbClr val="837F16"/>
      </a:folHlink>
    </a:clrScheme>
    <a:fontScheme name="Summer">
      <a:maj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inorFont>
    </a:fontScheme>
    <a:fmtScheme name="Summer">
      <a:fillStyleLst>
        <a:solidFill>
          <a:schemeClr val="phClr"/>
        </a:solidFill>
        <a:solidFill>
          <a:schemeClr val="phClr">
            <a:tint val="90000"/>
            <a:satMod val="135000"/>
          </a:schemeClr>
        </a:solidFill>
        <a:solidFill>
          <a:schemeClr val="phClr">
            <a:shade val="80000"/>
            <a:satMod val="110000"/>
          </a:schemeClr>
        </a:solidFill>
      </a:fillStyleLst>
      <a:lnStyleLst>
        <a:ln w="9525" cap="flat" cmpd="sng" algn="ctr">
          <a:solidFill>
            <a:schemeClr val="phClr">
              <a:satMod val="135000"/>
            </a:schemeClr>
          </a:solidFill>
          <a:prstDash val="solid"/>
        </a:ln>
        <a:ln w="25400" cap="flat" cmpd="sng" algn="ctr">
          <a:solidFill>
            <a:schemeClr val="phClr">
              <a:satMod val="150000"/>
            </a:schemeClr>
          </a:solidFill>
          <a:prstDash val="solid"/>
        </a:ln>
        <a:ln w="38100" cap="flat" cmpd="sng" algn="ctr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sx="101000" sy="101000" algn="ctr" rotWithShape="0">
              <a:srgbClr val="000000">
                <a:alpha val="50000"/>
              </a:srgbClr>
            </a:outerShdw>
            <a:reflection blurRad="12700" stA="20000" endPos="35000" dist="63500" dir="5400000" sy="-100000" rotWithShape="0"/>
          </a:effectLst>
        </a:effectStyle>
        <a:effectStyle>
          <a:effectLst>
            <a:outerShdw blurRad="127000" sx="103000" sy="103000" algn="ctr" rotWithShape="0">
              <a:srgbClr val="FFFFFF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morning" dir="t">
              <a:rot lat="0" lon="0" rev="1200000"/>
            </a:lightRig>
          </a:scene3d>
          <a:sp3d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/>
            </a:gs>
            <a:gs pos="100000">
              <a:schemeClr val="tx2"/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Лето.thmx</Template>
  <TotalTime>310</TotalTime>
  <Words>105</Words>
  <Application>Microsoft Macintosh PowerPoint</Application>
  <PresentationFormat>Экран (4:3)</PresentationFormat>
  <Paragraphs>18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Лето</vt:lpstr>
      <vt:lpstr>Экологическое воспитание в группе «Солнышко»</vt:lpstr>
      <vt:lpstr>Средняя группа</vt:lpstr>
      <vt:lpstr>Презентация PowerPoint</vt:lpstr>
      <vt:lpstr>Старшая группа</vt:lpstr>
      <vt:lpstr>Презентация PowerPoint</vt:lpstr>
      <vt:lpstr>Экологическая неделя</vt:lpstr>
      <vt:lpstr>Рисуем «Лесное царство»</vt:lpstr>
      <vt:lpstr>Исследовательская деятельность «Волшебница вода»</vt:lpstr>
      <vt:lpstr>Аппликация  «Этажи леса»</vt:lpstr>
      <vt:lpstr>Спортивно-музыкальный досуг «Знатоки леса»</vt:lpstr>
      <vt:lpstr>Презентация PowerPoint</vt:lpstr>
      <vt:lpstr>Завершающее мероприятие по недели экологии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Яна Соркина</dc:creator>
  <cp:lastModifiedBy>Яна Соркина</cp:lastModifiedBy>
  <cp:revision>5</cp:revision>
  <dcterms:created xsi:type="dcterms:W3CDTF">2017-12-13T16:39:16Z</dcterms:created>
  <dcterms:modified xsi:type="dcterms:W3CDTF">2017-12-14T10:21:06Z</dcterms:modified>
</cp:coreProperties>
</file>