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7" d="100"/>
          <a:sy n="37" d="100"/>
        </p:scale>
        <p:origin x="-2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Июнь 21,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Июнь 21,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Июнь 21,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Июнь 21,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Июнь 21,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Июнь 21,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Июнь 21,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Июнь 21,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Июнь 21,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Июнь 21,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Июнь 21,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Июнь 21,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rimdou-35@spb.edu.ru" TargetMode="External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hyperlink" Target="tel:430-83-3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tcad35spb.narod.ru/prikaz.pdf" TargetMode="External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43602" y="1338250"/>
            <a:ext cx="5648623" cy="1204306"/>
          </a:xfrm>
        </p:spPr>
        <p:txBody>
          <a:bodyPr/>
          <a:lstStyle/>
          <a:p>
            <a:r>
              <a:rPr lang="ru-RU" dirty="0" smtClean="0"/>
              <a:t>  родителям вновь поступающих детей</a:t>
            </a:r>
            <a:endParaRPr lang="ru-RU" dirty="0"/>
          </a:p>
        </p:txBody>
      </p:sp>
      <p:pic>
        <p:nvPicPr>
          <p:cNvPr id="3" name="Изображение 2" descr="1884018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218" y="2172351"/>
            <a:ext cx="4030782" cy="424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9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22960" y="91440"/>
            <a:ext cx="7520940" cy="548640"/>
          </a:xfrm>
        </p:spPr>
        <p:txBody>
          <a:bodyPr/>
          <a:lstStyle/>
          <a:p>
            <a:pPr algn="ctr"/>
            <a:r>
              <a:rPr lang="ru-RU" dirty="0" smtClean="0"/>
              <a:t>Адаптация ребенка в детском саду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745068"/>
            <a:ext cx="8906932" cy="3935410"/>
          </a:xfrm>
        </p:spPr>
        <p:txBody>
          <a:bodyPr>
            <a:noAutofit/>
          </a:bodyPr>
          <a:lstStyle/>
          <a:p>
            <a:pPr algn="ctr"/>
            <a:r>
              <a:rPr lang="en-US" dirty="0" err="1"/>
              <a:t>Уважаемые</a:t>
            </a:r>
            <a:r>
              <a:rPr lang="en-US" dirty="0"/>
              <a:t> </a:t>
            </a:r>
            <a:r>
              <a:rPr lang="en-US" dirty="0" err="1"/>
              <a:t>родители</a:t>
            </a:r>
            <a:r>
              <a:rPr lang="en-US" dirty="0"/>
              <a:t>!</a:t>
            </a:r>
            <a:endParaRPr lang="ru-RU" dirty="0"/>
          </a:p>
          <a:p>
            <a:pPr algn="ctr"/>
            <a:r>
              <a:rPr lang="en-US" dirty="0" err="1"/>
              <a:t>Мы</a:t>
            </a:r>
            <a:r>
              <a:rPr lang="en-US" dirty="0"/>
              <a:t> </a:t>
            </a:r>
            <a:r>
              <a:rPr lang="en-US" dirty="0" err="1"/>
              <a:t>очень</a:t>
            </a:r>
            <a:r>
              <a:rPr lang="en-US" dirty="0"/>
              <a:t> </a:t>
            </a:r>
            <a:r>
              <a:rPr lang="en-US" dirty="0" err="1"/>
              <a:t>рады</a:t>
            </a:r>
            <a:r>
              <a:rPr lang="en-US" dirty="0"/>
              <a:t> </a:t>
            </a:r>
            <a:r>
              <a:rPr lang="en-US" dirty="0" err="1"/>
              <a:t>всех</a:t>
            </a:r>
            <a:r>
              <a:rPr lang="en-US" dirty="0"/>
              <a:t> </a:t>
            </a:r>
            <a:r>
              <a:rPr lang="en-US" dirty="0" err="1"/>
              <a:t>вас</a:t>
            </a:r>
            <a:r>
              <a:rPr lang="en-US" dirty="0"/>
              <a:t> </a:t>
            </a:r>
            <a:r>
              <a:rPr lang="en-US" dirty="0" err="1"/>
              <a:t>видеть</a:t>
            </a:r>
            <a:r>
              <a:rPr lang="en-US" dirty="0"/>
              <a:t>! </a:t>
            </a:r>
            <a:r>
              <a:rPr lang="en-US" dirty="0" err="1" smtClean="0"/>
              <a:t>И</a:t>
            </a:r>
            <a:r>
              <a:rPr lang="en-US" dirty="0" smtClean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того</a:t>
            </a:r>
            <a:r>
              <a:rPr lang="en-US" dirty="0"/>
              <a:t> </a:t>
            </a:r>
            <a:r>
              <a:rPr lang="en-US" dirty="0" err="1"/>
              <a:t>чтобы</a:t>
            </a:r>
            <a:r>
              <a:rPr lang="en-US" dirty="0"/>
              <a:t> </a:t>
            </a:r>
            <a:r>
              <a:rPr lang="en-US" dirty="0" err="1" smtClean="0"/>
              <a:t>адаптация</a:t>
            </a:r>
            <a:r>
              <a:rPr lang="ru-RU" dirty="0" smtClean="0"/>
              <a:t> ребенка</a:t>
            </a:r>
            <a:r>
              <a:rPr lang="en-US" dirty="0" smtClean="0"/>
              <a:t> </a:t>
            </a:r>
            <a:r>
              <a:rPr lang="en-US" dirty="0" err="1"/>
              <a:t>к</a:t>
            </a:r>
            <a:r>
              <a:rPr lang="en-US" dirty="0"/>
              <a:t> </a:t>
            </a:r>
            <a:r>
              <a:rPr lang="en-US" dirty="0" err="1"/>
              <a:t>новым</a:t>
            </a:r>
            <a:r>
              <a:rPr lang="en-US" dirty="0"/>
              <a:t> </a:t>
            </a:r>
            <a:r>
              <a:rPr lang="en-US" dirty="0" err="1"/>
              <a:t>условиям</a:t>
            </a:r>
            <a:r>
              <a:rPr lang="en-US" dirty="0"/>
              <a:t> </a:t>
            </a:r>
            <a:r>
              <a:rPr lang="en-US" dirty="0" err="1"/>
              <a:t>прошла</a:t>
            </a:r>
            <a:r>
              <a:rPr lang="en-US" dirty="0"/>
              <a:t>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можно</a:t>
            </a:r>
            <a:r>
              <a:rPr lang="en-US" dirty="0"/>
              <a:t> </a:t>
            </a:r>
            <a:r>
              <a:rPr lang="en-US" dirty="0" err="1"/>
              <a:t>спокойнее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быстрее</a:t>
            </a:r>
            <a:r>
              <a:rPr lang="en-US" dirty="0"/>
              <a:t>, </a:t>
            </a:r>
            <a:r>
              <a:rPr lang="en-US" dirty="0" err="1"/>
              <a:t>вы</a:t>
            </a:r>
            <a:r>
              <a:rPr lang="en-US" dirty="0"/>
              <a:t> </a:t>
            </a:r>
            <a:r>
              <a:rPr lang="en-US" dirty="0" err="1"/>
              <a:t>должны</a:t>
            </a:r>
            <a:r>
              <a:rPr lang="en-US" dirty="0"/>
              <a:t> </a:t>
            </a:r>
            <a:r>
              <a:rPr lang="en-US" dirty="0" err="1"/>
              <a:t>знать</a:t>
            </a:r>
            <a:r>
              <a:rPr lang="en-US" dirty="0"/>
              <a:t> </a:t>
            </a:r>
            <a:r>
              <a:rPr lang="en-US" dirty="0" err="1"/>
              <a:t>побольше</a:t>
            </a:r>
            <a:r>
              <a:rPr lang="en-US" dirty="0"/>
              <a:t> </a:t>
            </a:r>
            <a:r>
              <a:rPr lang="en-US" dirty="0" err="1"/>
              <a:t>об</a:t>
            </a:r>
            <a:r>
              <a:rPr lang="en-US" dirty="0"/>
              <a:t> </a:t>
            </a:r>
            <a:r>
              <a:rPr lang="en-US" dirty="0" err="1"/>
              <a:t>особенностях</a:t>
            </a:r>
            <a:r>
              <a:rPr lang="en-US" dirty="0"/>
              <a:t> </a:t>
            </a:r>
            <a:r>
              <a:rPr lang="en-US" dirty="0" err="1"/>
              <a:t>этого</a:t>
            </a:r>
            <a:r>
              <a:rPr lang="en-US" dirty="0"/>
              <a:t> </a:t>
            </a:r>
            <a:r>
              <a:rPr lang="en-US" dirty="0" err="1"/>
              <a:t>сложного</a:t>
            </a:r>
            <a:r>
              <a:rPr lang="en-US" dirty="0"/>
              <a:t> </a:t>
            </a:r>
            <a:r>
              <a:rPr lang="en-US" dirty="0" err="1"/>
              <a:t>периода</a:t>
            </a:r>
            <a:r>
              <a:rPr lang="en-US" dirty="0" smtClean="0"/>
              <a:t>.</a:t>
            </a:r>
            <a:endParaRPr lang="ru-RU" dirty="0" smtClean="0"/>
          </a:p>
          <a:p>
            <a:pPr algn="ctr"/>
            <a:r>
              <a:rPr lang="ru-RU" dirty="0" smtClean="0"/>
              <a:t>В период адаптации детей воспитатели работают 2 недели в 1 смену с 7:00 до 14:00.</a:t>
            </a:r>
            <a:endParaRPr lang="ru-RU" dirty="0"/>
          </a:p>
          <a:p>
            <a:pPr algn="ctr"/>
            <a:r>
              <a:rPr lang="en-US" dirty="0" err="1"/>
              <a:t>Обычно</a:t>
            </a:r>
            <a:r>
              <a:rPr lang="en-US" dirty="0"/>
              <a:t> </a:t>
            </a:r>
            <a:r>
              <a:rPr lang="en-US" dirty="0" err="1"/>
              <a:t>период</a:t>
            </a:r>
            <a:r>
              <a:rPr lang="en-US" dirty="0"/>
              <a:t> </a:t>
            </a:r>
            <a:r>
              <a:rPr lang="en-US" dirty="0" err="1"/>
              <a:t>адаптации</a:t>
            </a:r>
            <a:r>
              <a:rPr lang="en-US" dirty="0"/>
              <a:t> </a:t>
            </a:r>
            <a:r>
              <a:rPr lang="en-US" dirty="0" err="1"/>
              <a:t>детей</a:t>
            </a:r>
            <a:r>
              <a:rPr lang="en-US" dirty="0"/>
              <a:t> </a:t>
            </a:r>
            <a:r>
              <a:rPr lang="en-US" dirty="0" err="1"/>
              <a:t>к</a:t>
            </a:r>
            <a:r>
              <a:rPr lang="en-US" dirty="0"/>
              <a:t> </a:t>
            </a:r>
            <a:r>
              <a:rPr lang="en-US" dirty="0" err="1"/>
              <a:t>условиям</a:t>
            </a:r>
            <a:r>
              <a:rPr lang="en-US" dirty="0"/>
              <a:t> ДОУ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превышает</a:t>
            </a:r>
            <a:r>
              <a:rPr lang="en-US" dirty="0"/>
              <a:t> </a:t>
            </a:r>
            <a:r>
              <a:rPr lang="en-US" dirty="0" err="1"/>
              <a:t>двух</a:t>
            </a:r>
            <a:r>
              <a:rPr lang="en-US" dirty="0"/>
              <a:t> </a:t>
            </a:r>
            <a:r>
              <a:rPr lang="en-US" dirty="0" err="1"/>
              <a:t>месяцев</a:t>
            </a:r>
            <a:r>
              <a:rPr lang="en-US" dirty="0"/>
              <a:t>. </a:t>
            </a:r>
            <a:r>
              <a:rPr lang="en-US" dirty="0" err="1"/>
              <a:t>Но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того</a:t>
            </a:r>
            <a:r>
              <a:rPr lang="en-US" dirty="0"/>
              <a:t> </a:t>
            </a:r>
            <a:r>
              <a:rPr lang="en-US" dirty="0" err="1"/>
              <a:t>чтобы</a:t>
            </a:r>
            <a:r>
              <a:rPr lang="en-US" dirty="0"/>
              <a:t> </a:t>
            </a:r>
            <a:r>
              <a:rPr lang="en-US" dirty="0" err="1"/>
              <a:t>он</a:t>
            </a:r>
            <a:r>
              <a:rPr lang="en-US" dirty="0"/>
              <a:t> </a:t>
            </a:r>
            <a:r>
              <a:rPr lang="en-US" dirty="0" err="1"/>
              <a:t>прошёл</a:t>
            </a:r>
            <a:r>
              <a:rPr lang="en-US" dirty="0"/>
              <a:t> </a:t>
            </a:r>
            <a:r>
              <a:rPr lang="en-US" dirty="0" err="1"/>
              <a:t>без</a:t>
            </a:r>
            <a:r>
              <a:rPr lang="en-US" dirty="0"/>
              <a:t> </a:t>
            </a:r>
            <a:r>
              <a:rPr lang="en-US" dirty="0" err="1"/>
              <a:t>лишних</a:t>
            </a:r>
            <a:r>
              <a:rPr lang="en-US" dirty="0"/>
              <a:t> </a:t>
            </a:r>
            <a:r>
              <a:rPr lang="en-US" dirty="0" err="1"/>
              <a:t>потрясений</a:t>
            </a:r>
            <a:r>
              <a:rPr lang="en-US" dirty="0"/>
              <a:t>, </a:t>
            </a:r>
            <a:r>
              <a:rPr lang="en-US" dirty="0" err="1"/>
              <a:t>мы</a:t>
            </a:r>
            <a:r>
              <a:rPr lang="en-US" dirty="0"/>
              <a:t> </a:t>
            </a:r>
            <a:r>
              <a:rPr lang="en-US" dirty="0" err="1"/>
              <a:t>все</a:t>
            </a:r>
            <a:r>
              <a:rPr lang="en-US" dirty="0"/>
              <a:t> </a:t>
            </a:r>
            <a:r>
              <a:rPr lang="en-US" dirty="0" err="1"/>
              <a:t>должны</a:t>
            </a:r>
            <a:r>
              <a:rPr lang="en-US" dirty="0"/>
              <a:t> </a:t>
            </a:r>
            <a:r>
              <a:rPr lang="en-US" dirty="0" err="1"/>
              <a:t>постараться</a:t>
            </a:r>
            <a:r>
              <a:rPr lang="en-US" dirty="0"/>
              <a:t> </a:t>
            </a:r>
            <a:r>
              <a:rPr lang="en-US" dirty="0" err="1"/>
              <a:t>максимально</a:t>
            </a:r>
            <a:r>
              <a:rPr lang="en-US" dirty="0"/>
              <a:t> </a:t>
            </a:r>
            <a:r>
              <a:rPr lang="en-US" dirty="0" err="1"/>
              <a:t>избавить</a:t>
            </a:r>
            <a:r>
              <a:rPr lang="en-US" dirty="0"/>
              <a:t> </a:t>
            </a:r>
            <a:r>
              <a:rPr lang="en-US" dirty="0" err="1"/>
              <a:t>новичков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травмирующих</a:t>
            </a:r>
            <a:r>
              <a:rPr lang="en-US" dirty="0"/>
              <a:t> </a:t>
            </a:r>
            <a:r>
              <a:rPr lang="en-US" dirty="0" err="1"/>
              <a:t>их</a:t>
            </a:r>
            <a:r>
              <a:rPr lang="en-US" dirty="0"/>
              <a:t> </a:t>
            </a:r>
            <a:r>
              <a:rPr lang="en-US" dirty="0" err="1"/>
              <a:t>факторов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endParaRPr lang="ru-RU" dirty="0"/>
          </a:p>
          <a:p>
            <a:pPr algn="ctr"/>
            <a:r>
              <a:rPr lang="en-US" i="1" u="sng" dirty="0" err="1"/>
              <a:t>Что</a:t>
            </a:r>
            <a:r>
              <a:rPr lang="en-US" i="1" u="sng" dirty="0"/>
              <a:t> </a:t>
            </a:r>
            <a:r>
              <a:rPr lang="en-US" i="1" u="sng" dirty="0" err="1"/>
              <a:t>же</a:t>
            </a:r>
            <a:r>
              <a:rPr lang="en-US" i="1" u="sng" dirty="0"/>
              <a:t> </a:t>
            </a:r>
            <a:r>
              <a:rPr lang="en-US" i="1" u="sng" dirty="0" err="1"/>
              <a:t>для</a:t>
            </a:r>
            <a:r>
              <a:rPr lang="en-US" i="1" u="sng" dirty="0"/>
              <a:t> </a:t>
            </a:r>
            <a:r>
              <a:rPr lang="en-US" i="1" u="sng" dirty="0" err="1"/>
              <a:t>этого</a:t>
            </a:r>
            <a:r>
              <a:rPr lang="en-US" i="1" u="sng" dirty="0"/>
              <a:t> </a:t>
            </a:r>
            <a:r>
              <a:rPr lang="en-US" i="1" u="sng" dirty="0" err="1"/>
              <a:t>нужно</a:t>
            </a:r>
            <a:r>
              <a:rPr lang="en-US" i="1" u="sng" dirty="0"/>
              <a:t>?</a:t>
            </a:r>
            <a:endParaRPr lang="ru-RU" dirty="0"/>
          </a:p>
          <a:p>
            <a:r>
              <a:rPr lang="en-US" dirty="0"/>
              <a:t>1. </a:t>
            </a:r>
            <a:r>
              <a:rPr lang="en-US" dirty="0" err="1"/>
              <a:t>Родители</a:t>
            </a:r>
            <a:r>
              <a:rPr lang="en-US" dirty="0"/>
              <a:t> </a:t>
            </a:r>
            <a:r>
              <a:rPr lang="en-US" dirty="0" err="1"/>
              <a:t>должны</a:t>
            </a:r>
            <a:r>
              <a:rPr lang="en-US" dirty="0"/>
              <a:t> </a:t>
            </a:r>
            <a:r>
              <a:rPr lang="en-US" dirty="0" err="1"/>
              <a:t>привыкнуть</a:t>
            </a:r>
            <a:r>
              <a:rPr lang="en-US" dirty="0"/>
              <a:t> </a:t>
            </a:r>
            <a:r>
              <a:rPr lang="en-US" dirty="0" err="1"/>
              <a:t>к</a:t>
            </a:r>
            <a:r>
              <a:rPr lang="en-US" dirty="0"/>
              <a:t> </a:t>
            </a:r>
            <a:r>
              <a:rPr lang="en-US" dirty="0" err="1"/>
              <a:t>мысли</a:t>
            </a:r>
            <a:r>
              <a:rPr lang="en-US" dirty="0"/>
              <a:t>: «</a:t>
            </a:r>
            <a:r>
              <a:rPr lang="en-US" dirty="0" err="1"/>
              <a:t>Мой</a:t>
            </a:r>
            <a:r>
              <a:rPr lang="en-US" dirty="0"/>
              <a:t> </a:t>
            </a:r>
            <a:r>
              <a:rPr lang="en-US" dirty="0" err="1"/>
              <a:t>ребёнок</a:t>
            </a:r>
            <a:r>
              <a:rPr lang="en-US" dirty="0"/>
              <a:t> </a:t>
            </a:r>
            <a:r>
              <a:rPr lang="en-US" dirty="0" err="1"/>
              <a:t>идёт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детский</a:t>
            </a:r>
            <a:r>
              <a:rPr lang="en-US" dirty="0"/>
              <a:t> </a:t>
            </a:r>
            <a:r>
              <a:rPr lang="en-US" dirty="0" err="1"/>
              <a:t>сад</a:t>
            </a:r>
            <a:r>
              <a:rPr lang="en-US" dirty="0"/>
              <a:t>, </a:t>
            </a:r>
            <a:r>
              <a:rPr lang="en-US" dirty="0" err="1"/>
              <a:t>там</a:t>
            </a:r>
            <a:r>
              <a:rPr lang="en-US" dirty="0"/>
              <a:t> </a:t>
            </a:r>
            <a:r>
              <a:rPr lang="en-US" dirty="0" err="1"/>
              <a:t>ему</a:t>
            </a:r>
            <a:r>
              <a:rPr lang="en-US" dirty="0"/>
              <a:t> </a:t>
            </a:r>
            <a:r>
              <a:rPr lang="en-US" dirty="0" err="1"/>
              <a:t>будет</a:t>
            </a:r>
            <a:r>
              <a:rPr lang="en-US" dirty="0"/>
              <a:t> </a:t>
            </a:r>
            <a:r>
              <a:rPr lang="en-US" dirty="0" err="1"/>
              <a:t>хорошо</a:t>
            </a:r>
            <a:r>
              <a:rPr lang="en-US" dirty="0"/>
              <a:t>, </a:t>
            </a:r>
            <a:r>
              <a:rPr lang="en-US" dirty="0" err="1"/>
              <a:t>о</a:t>
            </a:r>
            <a:r>
              <a:rPr lang="en-US" dirty="0"/>
              <a:t> </a:t>
            </a:r>
            <a:r>
              <a:rPr lang="en-US" dirty="0" err="1"/>
              <a:t>нём</a:t>
            </a:r>
            <a:r>
              <a:rPr lang="en-US" dirty="0"/>
              <a:t> </a:t>
            </a:r>
            <a:r>
              <a:rPr lang="en-US" dirty="0" err="1"/>
              <a:t>будут</a:t>
            </a:r>
            <a:r>
              <a:rPr lang="en-US" dirty="0"/>
              <a:t> </a:t>
            </a:r>
            <a:r>
              <a:rPr lang="en-US" dirty="0" err="1"/>
              <a:t>заботиться</a:t>
            </a:r>
            <a:r>
              <a:rPr lang="en-US" dirty="0"/>
              <a:t>, </a:t>
            </a:r>
            <a:r>
              <a:rPr lang="en-US" dirty="0" err="1"/>
              <a:t>он</a:t>
            </a:r>
            <a:r>
              <a:rPr lang="en-US" dirty="0"/>
              <a:t> </a:t>
            </a:r>
            <a:r>
              <a:rPr lang="en-US" dirty="0" err="1"/>
              <a:t>будет</a:t>
            </a:r>
            <a:r>
              <a:rPr lang="en-US" dirty="0"/>
              <a:t> </a:t>
            </a:r>
            <a:r>
              <a:rPr lang="en-US" dirty="0" err="1"/>
              <a:t>играть</a:t>
            </a:r>
            <a:r>
              <a:rPr lang="en-US" dirty="0"/>
              <a:t> </a:t>
            </a:r>
            <a:r>
              <a:rPr lang="en-US" dirty="0" err="1"/>
              <a:t>со</a:t>
            </a:r>
            <a:r>
              <a:rPr lang="en-US" dirty="0"/>
              <a:t> </a:t>
            </a:r>
            <a:r>
              <a:rPr lang="en-US" dirty="0" err="1"/>
              <a:t>сверстниками</a:t>
            </a:r>
            <a:r>
              <a:rPr lang="en-US" dirty="0"/>
              <a:t>. </a:t>
            </a:r>
            <a:r>
              <a:rPr lang="en-US" dirty="0" err="1"/>
              <a:t>Я</a:t>
            </a:r>
            <a:r>
              <a:rPr lang="en-US" dirty="0"/>
              <a:t> </a:t>
            </a:r>
            <a:r>
              <a:rPr lang="en-US" dirty="0" err="1"/>
              <a:t>хочу</a:t>
            </a:r>
            <a:r>
              <a:rPr lang="en-US" dirty="0"/>
              <a:t>, </a:t>
            </a:r>
            <a:r>
              <a:rPr lang="en-US" dirty="0" err="1"/>
              <a:t>чтобы</a:t>
            </a:r>
            <a:r>
              <a:rPr lang="en-US" dirty="0"/>
              <a:t> </a:t>
            </a:r>
            <a:r>
              <a:rPr lang="en-US" dirty="0" err="1"/>
              <a:t>он</a:t>
            </a:r>
            <a:r>
              <a:rPr lang="en-US" dirty="0"/>
              <a:t> </a:t>
            </a:r>
            <a:r>
              <a:rPr lang="en-US" dirty="0" err="1"/>
              <a:t>пошёл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садик</a:t>
            </a:r>
            <a:r>
              <a:rPr lang="en-US" dirty="0"/>
              <a:t>».</a:t>
            </a:r>
            <a:endParaRPr lang="ru-RU" dirty="0"/>
          </a:p>
          <a:p>
            <a:r>
              <a:rPr lang="en-US" dirty="0"/>
              <a:t>2.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уголке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 smtClean="0"/>
              <a:t>родителей</a:t>
            </a:r>
            <a:r>
              <a:rPr lang="ru-RU" dirty="0" smtClean="0"/>
              <a:t> имеется </a:t>
            </a:r>
            <a:r>
              <a:rPr lang="en-US" dirty="0" smtClean="0"/>
              <a:t> </a:t>
            </a:r>
            <a:r>
              <a:rPr lang="en-US" dirty="0" err="1" smtClean="0"/>
              <a:t>режим</a:t>
            </a:r>
            <a:r>
              <a:rPr lang="en-US" dirty="0" smtClean="0"/>
              <a:t> </a:t>
            </a:r>
            <a:r>
              <a:rPr lang="en-US" dirty="0" err="1"/>
              <a:t>дня</a:t>
            </a:r>
            <a:r>
              <a:rPr lang="en-US" dirty="0"/>
              <a:t> </a:t>
            </a:r>
            <a:r>
              <a:rPr lang="ru-RU" dirty="0" smtClean="0"/>
              <a:t>группы</a:t>
            </a:r>
            <a:r>
              <a:rPr lang="en-US" dirty="0" smtClean="0"/>
              <a:t>.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ещё</a:t>
            </a:r>
            <a:r>
              <a:rPr lang="en-US" dirty="0"/>
              <a:t> </a:t>
            </a:r>
            <a:r>
              <a:rPr lang="en-US" dirty="0" err="1"/>
              <a:t>один</a:t>
            </a:r>
            <a:r>
              <a:rPr lang="en-US" dirty="0"/>
              <a:t> </a:t>
            </a:r>
            <a:r>
              <a:rPr lang="en-US" dirty="0" err="1"/>
              <a:t>важный</a:t>
            </a:r>
            <a:r>
              <a:rPr lang="en-US" dirty="0"/>
              <a:t> </a:t>
            </a:r>
            <a:r>
              <a:rPr lang="en-US" dirty="0" err="1"/>
              <a:t>пункт</a:t>
            </a:r>
            <a:r>
              <a:rPr lang="en-US" dirty="0"/>
              <a:t> </a:t>
            </a:r>
            <a:r>
              <a:rPr lang="en-US" dirty="0" err="1"/>
              <a:t>привыкания</a:t>
            </a:r>
            <a:r>
              <a:rPr lang="en-US" dirty="0"/>
              <a:t>. </a:t>
            </a:r>
            <a:r>
              <a:rPr lang="en-US" dirty="0" err="1"/>
              <a:t>Чтобы</a:t>
            </a:r>
            <a:r>
              <a:rPr lang="en-US" dirty="0"/>
              <a:t> </a:t>
            </a:r>
            <a:r>
              <a:rPr lang="en-US" dirty="0" err="1"/>
              <a:t>адаптация</a:t>
            </a:r>
            <a:r>
              <a:rPr lang="en-US" dirty="0"/>
              <a:t> </a:t>
            </a:r>
            <a:r>
              <a:rPr lang="en-US" dirty="0" err="1"/>
              <a:t>проходила</a:t>
            </a:r>
            <a:r>
              <a:rPr lang="en-US" dirty="0"/>
              <a:t> </a:t>
            </a:r>
            <a:r>
              <a:rPr lang="en-US" dirty="0" err="1"/>
              <a:t>благополучно</a:t>
            </a:r>
            <a:r>
              <a:rPr lang="en-US" dirty="0"/>
              <a:t>, </a:t>
            </a:r>
            <a:r>
              <a:rPr lang="en-US" dirty="0" err="1"/>
              <a:t>уже</a:t>
            </a:r>
            <a:r>
              <a:rPr lang="en-US" dirty="0"/>
              <a:t> </a:t>
            </a:r>
            <a:r>
              <a:rPr lang="en-US" dirty="0" err="1"/>
              <a:t>сейчас</a:t>
            </a:r>
            <a:r>
              <a:rPr lang="en-US" dirty="0"/>
              <a:t> </a:t>
            </a:r>
            <a:r>
              <a:rPr lang="en-US" dirty="0" err="1"/>
              <a:t>нужно</a:t>
            </a:r>
            <a:r>
              <a:rPr lang="en-US" dirty="0"/>
              <a:t> </a:t>
            </a:r>
            <a:r>
              <a:rPr lang="en-US" dirty="0" err="1"/>
              <a:t>приучать</a:t>
            </a:r>
            <a:r>
              <a:rPr lang="en-US" dirty="0"/>
              <a:t> </a:t>
            </a:r>
            <a:r>
              <a:rPr lang="en-US" dirty="0" err="1"/>
              <a:t>малыша</a:t>
            </a:r>
            <a:r>
              <a:rPr lang="en-US" dirty="0"/>
              <a:t> </a:t>
            </a:r>
            <a:r>
              <a:rPr lang="en-US" dirty="0" err="1"/>
              <a:t>к</a:t>
            </a:r>
            <a:r>
              <a:rPr lang="en-US" dirty="0"/>
              <a:t> </a:t>
            </a:r>
            <a:r>
              <a:rPr lang="en-US" dirty="0" err="1"/>
              <a:t>режиму</a:t>
            </a:r>
            <a:r>
              <a:rPr lang="en-US" dirty="0"/>
              <a:t> </a:t>
            </a:r>
            <a:r>
              <a:rPr lang="en-US" dirty="0" err="1"/>
              <a:t>дня</a:t>
            </a:r>
            <a:r>
              <a:rPr lang="en-US" dirty="0"/>
              <a:t>, </a:t>
            </a:r>
            <a:r>
              <a:rPr lang="en-US" dirty="0" err="1"/>
              <a:t>сходному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большой</a:t>
            </a:r>
            <a:r>
              <a:rPr lang="en-US" dirty="0"/>
              <a:t> </a:t>
            </a:r>
            <a:r>
              <a:rPr lang="en-US" dirty="0" err="1"/>
              <a:t>степени</a:t>
            </a:r>
            <a:r>
              <a:rPr lang="en-US" dirty="0"/>
              <a:t> </a:t>
            </a:r>
            <a:r>
              <a:rPr lang="en-US" dirty="0" err="1"/>
              <a:t>с</a:t>
            </a:r>
            <a:r>
              <a:rPr lang="en-US" dirty="0"/>
              <a:t> </a:t>
            </a:r>
            <a:r>
              <a:rPr lang="en-US" dirty="0" err="1"/>
              <a:t>режимом</a:t>
            </a:r>
            <a:r>
              <a:rPr lang="en-US" dirty="0"/>
              <a:t> ДОУ: </a:t>
            </a:r>
            <a:r>
              <a:rPr lang="en-US" dirty="0" err="1"/>
              <a:t>завтрак</a:t>
            </a:r>
            <a:r>
              <a:rPr lang="en-US" dirty="0"/>
              <a:t>, </a:t>
            </a:r>
            <a:r>
              <a:rPr lang="en-US" dirty="0" err="1"/>
              <a:t>обед</a:t>
            </a:r>
            <a:r>
              <a:rPr lang="en-US" dirty="0"/>
              <a:t>, </a:t>
            </a:r>
            <a:r>
              <a:rPr lang="en-US" dirty="0" err="1"/>
              <a:t>сон</a:t>
            </a:r>
            <a:r>
              <a:rPr lang="en-US" dirty="0"/>
              <a:t>, </a:t>
            </a:r>
            <a:r>
              <a:rPr lang="en-US" dirty="0" err="1"/>
              <a:t>полдник</a:t>
            </a:r>
            <a:r>
              <a:rPr lang="en-US" dirty="0"/>
              <a:t>, </a:t>
            </a:r>
            <a:r>
              <a:rPr lang="en-US" dirty="0" err="1"/>
              <a:t>укладывание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ночь</a:t>
            </a:r>
            <a:r>
              <a:rPr lang="en-US" dirty="0"/>
              <a:t>.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стараться</a:t>
            </a:r>
            <a:r>
              <a:rPr lang="en-US" dirty="0"/>
              <a:t> </a:t>
            </a:r>
            <a:r>
              <a:rPr lang="en-US" dirty="0" err="1"/>
              <a:t>максимально</a:t>
            </a:r>
            <a:r>
              <a:rPr lang="en-US" dirty="0"/>
              <a:t> </a:t>
            </a:r>
            <a:r>
              <a:rPr lang="en-US" dirty="0" err="1"/>
              <a:t>придерживаться</a:t>
            </a:r>
            <a:r>
              <a:rPr lang="en-US" dirty="0"/>
              <a:t> </a:t>
            </a:r>
            <a:r>
              <a:rPr lang="en-US" dirty="0" err="1"/>
              <a:t>этого</a:t>
            </a:r>
            <a:r>
              <a:rPr lang="en-US" dirty="0"/>
              <a:t> </a:t>
            </a:r>
            <a:r>
              <a:rPr lang="en-US" dirty="0" err="1"/>
              <a:t>режима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3. </a:t>
            </a:r>
            <a:r>
              <a:rPr lang="en-US" dirty="0" err="1"/>
              <a:t>Чтобы</a:t>
            </a:r>
            <a:r>
              <a:rPr lang="en-US" dirty="0"/>
              <a:t> </a:t>
            </a:r>
            <a:r>
              <a:rPr lang="en-US" dirty="0" err="1"/>
              <a:t>ребёнок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чувствовал</a:t>
            </a:r>
            <a:r>
              <a:rPr lang="en-US" dirty="0"/>
              <a:t> </a:t>
            </a:r>
            <a:r>
              <a:rPr lang="en-US" dirty="0" err="1"/>
              <a:t>дискомфорта</a:t>
            </a:r>
            <a:r>
              <a:rPr lang="en-US" dirty="0"/>
              <a:t>, </a:t>
            </a:r>
            <a:r>
              <a:rPr lang="en-US" dirty="0" err="1"/>
              <a:t>желательно</a:t>
            </a:r>
            <a:r>
              <a:rPr lang="en-US" dirty="0"/>
              <a:t> </a:t>
            </a:r>
            <a:r>
              <a:rPr lang="en-US" dirty="0" err="1"/>
              <a:t>заранее</a:t>
            </a:r>
            <a:r>
              <a:rPr lang="en-US" dirty="0"/>
              <a:t> </a:t>
            </a:r>
            <a:r>
              <a:rPr lang="en-US" dirty="0" err="1"/>
              <a:t>приучить</a:t>
            </a:r>
            <a:r>
              <a:rPr lang="en-US" dirty="0"/>
              <a:t> </a:t>
            </a:r>
            <a:r>
              <a:rPr lang="en-US" dirty="0" err="1"/>
              <a:t>его</a:t>
            </a:r>
            <a:r>
              <a:rPr lang="en-US" dirty="0"/>
              <a:t> </a:t>
            </a:r>
            <a:r>
              <a:rPr lang="en-US" dirty="0" err="1"/>
              <a:t>к</a:t>
            </a:r>
            <a:r>
              <a:rPr lang="en-US" dirty="0"/>
              <a:t> </a:t>
            </a:r>
            <a:r>
              <a:rPr lang="en-US" dirty="0" err="1"/>
              <a:t>горшку</a:t>
            </a:r>
            <a:r>
              <a:rPr lang="en-US" dirty="0"/>
              <a:t>, </a:t>
            </a:r>
            <a:r>
              <a:rPr lang="en-US" dirty="0" err="1"/>
              <a:t>отучить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 smtClean="0"/>
              <a:t>пустышки</a:t>
            </a:r>
            <a:r>
              <a:rPr lang="ru-RU" dirty="0" smtClean="0"/>
              <a:t>, памперсов, учить его одеваться и раздеваться, держать ложку и есть самостоятельно.</a:t>
            </a:r>
            <a:endParaRPr lang="ru-RU" dirty="0"/>
          </a:p>
          <a:p>
            <a:r>
              <a:rPr lang="en-US" dirty="0" err="1" smtClean="0"/>
              <a:t>И</a:t>
            </a:r>
            <a:r>
              <a:rPr lang="en-US" dirty="0" smtClean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заключении</a:t>
            </a:r>
            <a:r>
              <a:rPr lang="en-US" dirty="0"/>
              <a:t> </a:t>
            </a:r>
            <a:r>
              <a:rPr lang="en-US" dirty="0" err="1"/>
              <a:t>хочется</a:t>
            </a:r>
            <a:r>
              <a:rPr lang="en-US" dirty="0"/>
              <a:t> </a:t>
            </a:r>
            <a:r>
              <a:rPr lang="en-US" dirty="0" err="1"/>
              <a:t>пожелать</a:t>
            </a:r>
            <a:r>
              <a:rPr lang="en-US" dirty="0"/>
              <a:t> </a:t>
            </a:r>
            <a:r>
              <a:rPr lang="en-US" dirty="0" err="1"/>
              <a:t>вам</a:t>
            </a:r>
            <a:r>
              <a:rPr lang="en-US" dirty="0"/>
              <a:t> </a:t>
            </a:r>
            <a:r>
              <a:rPr lang="en-US" dirty="0" err="1"/>
              <a:t>успехов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воспитании</a:t>
            </a:r>
            <a:r>
              <a:rPr lang="en-US" dirty="0"/>
              <a:t> </a:t>
            </a:r>
            <a:r>
              <a:rPr lang="en-US" dirty="0" err="1"/>
              <a:t>ваших</a:t>
            </a:r>
            <a:r>
              <a:rPr lang="en-US" dirty="0"/>
              <a:t> </a:t>
            </a:r>
            <a:r>
              <a:rPr lang="en-US" dirty="0" err="1"/>
              <a:t>малышей</a:t>
            </a:r>
            <a:r>
              <a:rPr lang="en-US" dirty="0"/>
              <a:t>. </a:t>
            </a:r>
            <a:r>
              <a:rPr lang="en-US" dirty="0" err="1"/>
              <a:t>Любите</a:t>
            </a:r>
            <a:r>
              <a:rPr lang="en-US" dirty="0"/>
              <a:t> </a:t>
            </a:r>
            <a:r>
              <a:rPr lang="en-US" dirty="0" err="1"/>
              <a:t>их</a:t>
            </a:r>
            <a:r>
              <a:rPr lang="en-US" dirty="0"/>
              <a:t> </a:t>
            </a:r>
            <a:r>
              <a:rPr lang="en-US" dirty="0" err="1"/>
              <a:t>безусловной</a:t>
            </a:r>
            <a:r>
              <a:rPr lang="en-US" dirty="0"/>
              <a:t> </a:t>
            </a:r>
            <a:r>
              <a:rPr lang="en-US" dirty="0" err="1"/>
              <a:t>любовью</a:t>
            </a:r>
            <a:r>
              <a:rPr lang="en-US" dirty="0"/>
              <a:t>, </a:t>
            </a:r>
            <a:r>
              <a:rPr lang="en-US" dirty="0" err="1"/>
              <a:t>просто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то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они</a:t>
            </a:r>
            <a:r>
              <a:rPr lang="en-US" dirty="0"/>
              <a:t> </a:t>
            </a:r>
            <a:r>
              <a:rPr lang="en-US" dirty="0" err="1"/>
              <a:t>у</a:t>
            </a:r>
            <a:r>
              <a:rPr lang="en-US" dirty="0"/>
              <a:t> </a:t>
            </a:r>
            <a:r>
              <a:rPr lang="en-US" dirty="0" err="1"/>
              <a:t>вас</a:t>
            </a:r>
            <a:r>
              <a:rPr lang="en-US" dirty="0"/>
              <a:t> </a:t>
            </a:r>
            <a:r>
              <a:rPr lang="en-US" dirty="0" err="1"/>
              <a:t>есть</a:t>
            </a:r>
            <a:r>
              <a:rPr lang="en-US" dirty="0"/>
              <a:t>. </a:t>
            </a:r>
            <a:r>
              <a:rPr lang="en-US" dirty="0" err="1"/>
              <a:t>Удачи</a:t>
            </a:r>
            <a:r>
              <a:rPr lang="en-US" dirty="0"/>
              <a:t> </a:t>
            </a:r>
            <a:r>
              <a:rPr lang="en-US" dirty="0" err="1"/>
              <a:t>вам</a:t>
            </a:r>
            <a:r>
              <a:rPr lang="en-US" dirty="0"/>
              <a:t>!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445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Образовательная программа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960" y="1100628"/>
            <a:ext cx="8117840" cy="5554172"/>
          </a:xfrm>
        </p:spPr>
        <p:txBody>
          <a:bodyPr>
            <a:normAutofit fontScale="85000" lnSpcReduction="10000"/>
          </a:bodyPr>
          <a:lstStyle/>
          <a:p>
            <a:r>
              <a:rPr lang="ru-RU" sz="1800" b="0" dirty="0" smtClean="0"/>
              <a:t> »Основная общеобразовательная </a:t>
            </a:r>
            <a:r>
              <a:rPr lang="ru-RU" sz="1800" b="0" dirty="0"/>
              <a:t>программа </a:t>
            </a:r>
            <a:r>
              <a:rPr lang="ru-RU" sz="1800" b="0" dirty="0" smtClean="0"/>
              <a:t>дошкольного образования </a:t>
            </a:r>
          </a:p>
          <a:p>
            <a:r>
              <a:rPr lang="ru-RU" sz="1800" b="0" dirty="0"/>
              <a:t> </a:t>
            </a:r>
            <a:r>
              <a:rPr lang="ru-RU" sz="1800" b="0" dirty="0" smtClean="0"/>
              <a:t>  ГБДОУ </a:t>
            </a:r>
            <a:r>
              <a:rPr lang="ru-RU" sz="1800" b="0" dirty="0"/>
              <a:t>детский сад№ </a:t>
            </a:r>
            <a:r>
              <a:rPr lang="ru-RU" sz="1800" b="0" dirty="0" smtClean="0"/>
              <a:t>35»</a:t>
            </a:r>
          </a:p>
          <a:p>
            <a:r>
              <a:rPr lang="ru-RU" sz="1800" b="0" dirty="0"/>
              <a:t>Приложения к образовательной программе:</a:t>
            </a:r>
          </a:p>
          <a:p>
            <a:r>
              <a:rPr lang="ru-RU" sz="1800" b="0" dirty="0" smtClean="0"/>
              <a:t> </a:t>
            </a:r>
            <a:r>
              <a:rPr lang="ru-RU" sz="1800" b="0" dirty="0"/>
              <a:t>Рабочая программа второй группы раннего </a:t>
            </a:r>
            <a:r>
              <a:rPr lang="ru-RU" sz="1800" b="0" dirty="0" smtClean="0"/>
              <a:t>возраста</a:t>
            </a:r>
          </a:p>
          <a:p>
            <a:endParaRPr lang="ru-RU" sz="1800" b="0" dirty="0"/>
          </a:p>
          <a:p>
            <a:pPr algn="ctr"/>
            <a:r>
              <a:rPr lang="ru-RU" sz="1800" i="1" dirty="0"/>
              <a:t>О</a:t>
            </a:r>
            <a:r>
              <a:rPr lang="ru-RU" sz="1800" i="1" dirty="0" smtClean="0"/>
              <a:t>бразовательная деятельность осуществляется  по 5   образовательным областям</a:t>
            </a:r>
          </a:p>
          <a:p>
            <a:r>
              <a:rPr lang="ru-RU" sz="1800" dirty="0" smtClean="0"/>
              <a:t>-  </a:t>
            </a:r>
            <a:r>
              <a:rPr lang="ru-RU" sz="1800" u="sng" dirty="0"/>
              <a:t>Социально-коммуникативное развитие </a:t>
            </a:r>
            <a:r>
              <a:rPr lang="ru-RU" sz="1800" b="0" dirty="0" smtClean="0"/>
              <a:t>(социализация, развитие общения, нравственное воспитание; ребенок в семье и сообществе, патриотическое воспитание; формирование основ безопасности.)</a:t>
            </a:r>
          </a:p>
          <a:p>
            <a:r>
              <a:rPr lang="ru-RU" sz="1800" b="0" dirty="0" smtClean="0"/>
              <a:t>- </a:t>
            </a:r>
            <a:r>
              <a:rPr lang="ru-RU" sz="1800" u="sng" dirty="0" smtClean="0"/>
              <a:t>Познавательное развитие </a:t>
            </a:r>
            <a:r>
              <a:rPr lang="ru-RU" sz="1800" b="0" dirty="0" smtClean="0"/>
              <a:t>(развитие познавательно-исследовательской деятельности; приобщение к социокультурным ценностям; формирование элементарных математических представлений; ознакомление с миром природы) </a:t>
            </a:r>
          </a:p>
          <a:p>
            <a:r>
              <a:rPr lang="ru-RU" sz="1800" b="0" dirty="0" smtClean="0"/>
              <a:t>- </a:t>
            </a:r>
            <a:r>
              <a:rPr lang="ru-RU" sz="1800" u="sng" dirty="0" smtClean="0"/>
              <a:t>Речевое развитие </a:t>
            </a:r>
            <a:r>
              <a:rPr lang="ru-RU" sz="1800" b="0" dirty="0" smtClean="0"/>
              <a:t>(развитие речи; художественная литература)</a:t>
            </a:r>
            <a:endParaRPr lang="ru-RU" sz="1800" u="sng" dirty="0" smtClean="0"/>
          </a:p>
          <a:p>
            <a:r>
              <a:rPr lang="ru-RU" sz="1800" b="0" dirty="0" smtClean="0"/>
              <a:t>- </a:t>
            </a:r>
            <a:r>
              <a:rPr lang="ru-RU" sz="1800" u="sng" dirty="0" smtClean="0"/>
              <a:t>Художественно</a:t>
            </a:r>
            <a:r>
              <a:rPr lang="ru-RU" sz="1800" u="sng" dirty="0"/>
              <a:t>-эстетическое </a:t>
            </a:r>
            <a:r>
              <a:rPr lang="ru-RU" sz="1800" u="sng" dirty="0" smtClean="0"/>
              <a:t>развитие </a:t>
            </a:r>
            <a:r>
              <a:rPr lang="ru-RU" sz="1800" b="0" dirty="0" smtClean="0"/>
              <a:t>(приобщение к искусству; изобразительная деятельность; конструктивно-модельная деятельность; музыкальная деятельность) </a:t>
            </a:r>
          </a:p>
          <a:p>
            <a:pPr marL="0" indent="0"/>
            <a:r>
              <a:rPr lang="ru-RU" sz="1800" b="0" dirty="0" smtClean="0"/>
              <a:t>- </a:t>
            </a:r>
            <a:r>
              <a:rPr lang="ru-RU" sz="1800" u="sng" dirty="0" smtClean="0"/>
              <a:t>Физическое развитие </a:t>
            </a:r>
            <a:r>
              <a:rPr lang="ru-RU" sz="1800" b="0" dirty="0" smtClean="0"/>
              <a:t>(формирование начальных представлений о здоровом образе жизни; физическая культура)</a:t>
            </a:r>
            <a:endParaRPr lang="ru-RU" sz="1800" u="sng" dirty="0" smtClean="0"/>
          </a:p>
          <a:p>
            <a:pPr>
              <a:buFontTx/>
              <a:buChar char="-"/>
            </a:pPr>
            <a:endParaRPr lang="ru-RU" sz="1800" dirty="0"/>
          </a:p>
          <a:p>
            <a:pPr marL="0" indent="0" algn="ctr"/>
            <a:r>
              <a:rPr lang="ru-RU" sz="1800" dirty="0" smtClean="0"/>
              <a:t>Все занятия проводит воспитатель группы, кроме физическое развития и музыки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41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/>
              <a:t>Инструктор по физической культуре</a:t>
            </a:r>
            <a:br>
              <a:rPr lang="ru-RU" u="sng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6560" y="1100628"/>
            <a:ext cx="5019040" cy="5554172"/>
          </a:xfrm>
        </p:spPr>
        <p:txBody>
          <a:bodyPr>
            <a:normAutofit fontScale="92500" lnSpcReduction="20000"/>
          </a:bodyPr>
          <a:lstStyle/>
          <a:p>
            <a:endParaRPr lang="ru-RU" b="0" u="sng" dirty="0"/>
          </a:p>
          <a:p>
            <a:pPr algn="ctr"/>
            <a:r>
              <a:rPr lang="ru-RU" sz="2200" i="1" u="sng" dirty="0"/>
              <a:t>Павлова Ирина </a:t>
            </a:r>
            <a:r>
              <a:rPr lang="ru-RU" sz="2200" i="1" u="sng" dirty="0" smtClean="0"/>
              <a:t>Владимировна</a:t>
            </a:r>
          </a:p>
          <a:p>
            <a:pPr algn="ctr"/>
            <a:endParaRPr lang="ru-RU" sz="2200" b="0" u="sng" dirty="0"/>
          </a:p>
          <a:p>
            <a:pPr algn="ctr"/>
            <a:r>
              <a:rPr lang="ru-RU" b="0" dirty="0"/>
              <a:t>Образование высшее диплом БВС 0464923 РГПУ им</a:t>
            </a:r>
            <a:r>
              <a:rPr lang="ru-RU" b="0" dirty="0" smtClean="0"/>
              <a:t>. Герцена</a:t>
            </a:r>
            <a:r>
              <a:rPr lang="ru-RU" b="0" dirty="0"/>
              <a:t> </a:t>
            </a:r>
          </a:p>
          <a:p>
            <a:pPr algn="ctr"/>
            <a:r>
              <a:rPr lang="ru-RU" dirty="0"/>
              <a:t>Квалификация:</a:t>
            </a:r>
            <a:r>
              <a:rPr lang="ru-RU" b="0" dirty="0"/>
              <a:t> педагог по физической культуре и спорту       </a:t>
            </a:r>
          </a:p>
          <a:p>
            <a:pPr algn="ctr"/>
            <a:r>
              <a:rPr lang="ru-RU" b="0" dirty="0"/>
              <a:t>Квалификационная категория высшая</a:t>
            </a:r>
          </a:p>
          <a:p>
            <a:pPr algn="ctr"/>
            <a:r>
              <a:rPr lang="ru-RU" b="0" dirty="0"/>
              <a:t>Общий стаж - 18 лет</a:t>
            </a:r>
          </a:p>
          <a:p>
            <a:pPr algn="ctr"/>
            <a:r>
              <a:rPr lang="ru-RU" b="0" dirty="0"/>
              <a:t>Стаж педагогической работы - 16 лет</a:t>
            </a:r>
          </a:p>
          <a:p>
            <a:pPr algn="ctr"/>
            <a:r>
              <a:rPr lang="ru-RU" b="0" dirty="0"/>
              <a:t>Стаж в учреждении - 11 лет</a:t>
            </a:r>
          </a:p>
          <a:p>
            <a:pPr algn="ctr"/>
            <a:r>
              <a:rPr lang="ru-RU" dirty="0"/>
              <a:t>Курсы повышения квалификации:</a:t>
            </a:r>
            <a:r>
              <a:rPr lang="ru-RU" b="0" dirty="0"/>
              <a:t> Институт развития образования 16.11.2015</a:t>
            </a:r>
          </a:p>
          <a:p>
            <a:pPr algn="ctr"/>
            <a:r>
              <a:rPr lang="ru-RU" b="0" dirty="0"/>
              <a:t>"Деятельность педагога дошкольного образования (инструктора по физической культуре) в условиях введения ФГОС"</a:t>
            </a:r>
          </a:p>
          <a:p>
            <a:pPr algn="ctr"/>
            <a:r>
              <a:rPr lang="ru-RU" dirty="0"/>
              <a:t>Опыт работы:</a:t>
            </a:r>
            <a:r>
              <a:rPr lang="ru-RU" b="0" dirty="0"/>
              <a:t> Формирование навыков здорового образа жизни у детей дошкольного возраста.</a:t>
            </a:r>
          </a:p>
          <a:p>
            <a:pPr algn="ctr"/>
            <a:r>
              <a:rPr lang="ru-RU" b="0" dirty="0"/>
              <a:t>Участник Санкт-</a:t>
            </a:r>
            <a:r>
              <a:rPr lang="ru-RU" b="0" dirty="0" err="1"/>
              <a:t>Петербурского</a:t>
            </a:r>
            <a:r>
              <a:rPr lang="ru-RU" b="0" dirty="0"/>
              <a:t> городского этапа VIII Всероссийского конкурса "Учитель здоровья России - 2017".	</a:t>
            </a:r>
          </a:p>
          <a:p>
            <a:pPr algn="ctr"/>
            <a:endParaRPr lang="ru-RU" dirty="0"/>
          </a:p>
        </p:txBody>
      </p:sp>
      <p:pic>
        <p:nvPicPr>
          <p:cNvPr id="4" name="Изображение 3" descr="ИВ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1900042"/>
            <a:ext cx="3302000" cy="495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13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867" y="33828"/>
            <a:ext cx="8669866" cy="6214572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Физкультурное занятие обязательно требует соблюдения техники безопасности в спортзале. </a:t>
            </a:r>
            <a:r>
              <a:rPr lang="ru-RU" i="1" dirty="0"/>
              <a:t>Спортивная форма на занятиях - это обязательное условие их проведения.</a:t>
            </a:r>
            <a:r>
              <a:rPr lang="ru-RU" dirty="0"/>
              <a:t> Ребенок получает полное физическое развитие, учится ползать, бегать, прыгать, лазать. Чтобы вашему ребенку было удобно, необходимо приобрести: футболку, шорты, носочки, кеды.</a:t>
            </a:r>
          </a:p>
          <a:p>
            <a:pPr algn="ctr"/>
            <a:r>
              <a:rPr lang="ru-RU" dirty="0"/>
              <a:t>Нужно помнить, что во время физических упражнений повышается потоотделение, поэтому в этой же одежде, в соответствии с санитарными требованиями, нельзя находиться далее в групповой комнате.</a:t>
            </a:r>
          </a:p>
          <a:p>
            <a:pPr algn="ctr"/>
            <a:r>
              <a:rPr lang="ru-RU" i="1" dirty="0"/>
              <a:t>Физкультурная форма должна быть минимально облегченной, поскольку дети приходят в зал энергично двигаться</a:t>
            </a:r>
            <a:r>
              <a:rPr lang="ru-RU" b="0" dirty="0"/>
              <a:t>.</a:t>
            </a:r>
          </a:p>
          <a:p>
            <a:pPr algn="ctr"/>
            <a:r>
              <a:rPr lang="ru-RU" b="0" dirty="0"/>
              <a:t> </a:t>
            </a:r>
            <a:r>
              <a:rPr lang="ru-RU" b="0" dirty="0" smtClean="0"/>
              <a:t>Какая </a:t>
            </a:r>
            <a:r>
              <a:rPr lang="ru-RU" b="0" dirty="0"/>
              <a:t>спортивная форма необходима</a:t>
            </a:r>
            <a:r>
              <a:rPr lang="ru-RU" b="0" dirty="0" smtClean="0"/>
              <a:t>?</a:t>
            </a:r>
            <a:endParaRPr lang="ru-RU" b="0" dirty="0"/>
          </a:p>
          <a:p>
            <a:r>
              <a:rPr lang="ru-RU" dirty="0" smtClean="0"/>
              <a:t>1</a:t>
            </a:r>
            <a:r>
              <a:rPr lang="ru-RU" b="0" dirty="0"/>
              <a:t>. </a:t>
            </a:r>
            <a:r>
              <a:rPr lang="ru-RU" u="sng" dirty="0"/>
              <a:t>Футболка</a:t>
            </a:r>
            <a:r>
              <a:rPr lang="ru-RU" b="0" u="sng" dirty="0"/>
              <a:t>. Футболка должна быть изготовлена из несинтетических, дышащих материалов, без декоративных элементов, отвлекающих внимание детей. Желательно, чтобы у всех детей группы были футболки определённого цвета. Это вырабатывает у детей командный дух при проведении эстафет и спортивных праздников.</a:t>
            </a:r>
          </a:p>
          <a:p>
            <a:r>
              <a:rPr lang="ru-RU" u="sng" dirty="0"/>
              <a:t>2</a:t>
            </a:r>
            <a:r>
              <a:rPr lang="ru-RU" b="0" u="sng" dirty="0"/>
              <a:t>. </a:t>
            </a:r>
            <a:r>
              <a:rPr lang="ru-RU" u="sng" dirty="0"/>
              <a:t>Шорты</a:t>
            </a:r>
            <a:r>
              <a:rPr lang="ru-RU" b="0" u="sng" dirty="0"/>
              <a:t>. </a:t>
            </a:r>
            <a:r>
              <a:rPr lang="ru-RU" b="0" u="sng" dirty="0" smtClean="0"/>
              <a:t>Шорты (</a:t>
            </a:r>
            <a:r>
              <a:rPr lang="ru-RU" b="0" u="sng" dirty="0" err="1" smtClean="0"/>
              <a:t>легинсы</a:t>
            </a:r>
            <a:r>
              <a:rPr lang="ru-RU" b="0" u="sng" dirty="0" smtClean="0"/>
              <a:t> для девочек) </a:t>
            </a:r>
            <a:r>
              <a:rPr lang="ru-RU" b="0" u="sng" dirty="0"/>
              <a:t>должны быть неширокие, не ниже колен. Многие дети приходят на занятие в бриджах, что мешает им выполнять основные виды движения, такие как прыжки, бег, упражнения на растяжку и т.д.</a:t>
            </a:r>
          </a:p>
          <a:p>
            <a:r>
              <a:rPr lang="ru-RU" u="sng" dirty="0"/>
              <a:t>3</a:t>
            </a:r>
            <a:r>
              <a:rPr lang="ru-RU" b="0" u="sng" dirty="0"/>
              <a:t>. </a:t>
            </a:r>
            <a:r>
              <a:rPr lang="ru-RU" u="sng" dirty="0"/>
              <a:t>Носочки</a:t>
            </a:r>
            <a:r>
              <a:rPr lang="ru-RU" b="0" u="sng" dirty="0"/>
              <a:t>. Носки лучше не слишком теплые, предназначенные для частых стирок. Желательно подобрать их по цвету под физкультурную форму.</a:t>
            </a:r>
          </a:p>
          <a:p>
            <a:r>
              <a:rPr lang="ru-RU" u="sng" dirty="0"/>
              <a:t>4</a:t>
            </a:r>
            <a:r>
              <a:rPr lang="ru-RU" b="0" u="sng" dirty="0"/>
              <a:t>. </a:t>
            </a:r>
            <a:r>
              <a:rPr lang="ru-RU" u="sng" dirty="0"/>
              <a:t>Кеды.</a:t>
            </a:r>
            <a:r>
              <a:rPr lang="ru-RU" b="0" u="sng" dirty="0"/>
              <a:t> На светлой резиновой подошве, чтобы не скользили при выполнении упражнений. Застежка на липучке.</a:t>
            </a:r>
          </a:p>
          <a:p>
            <a:pPr algn="ctr"/>
            <a:r>
              <a:rPr lang="ru-RU" b="0" u="sng" dirty="0"/>
              <a:t> </a:t>
            </a:r>
            <a:r>
              <a:rPr lang="ru-RU" i="1" u="sng" dirty="0" smtClean="0"/>
              <a:t>Уважаемые </a:t>
            </a:r>
            <a:r>
              <a:rPr lang="ru-RU" i="1" u="sng" dirty="0"/>
              <a:t>родители, не забудьте принести в детский сад спортивную форму для вашего </a:t>
            </a:r>
            <a:r>
              <a:rPr lang="ru-RU" i="1" u="sng" dirty="0" smtClean="0"/>
              <a:t>ребёнка!</a:t>
            </a:r>
            <a:endParaRPr lang="ru-RU" i="1" u="sng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322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Музыкальный руководитель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7067" y="994021"/>
            <a:ext cx="4944533" cy="5571105"/>
          </a:xfrm>
        </p:spPr>
        <p:txBody>
          <a:bodyPr>
            <a:normAutofit fontScale="92500" lnSpcReduction="20000"/>
          </a:bodyPr>
          <a:lstStyle/>
          <a:p>
            <a:endParaRPr lang="ru-RU" b="0" u="sng" dirty="0"/>
          </a:p>
          <a:p>
            <a:r>
              <a:rPr lang="ru-RU" sz="2000" i="1" u="sng" dirty="0" err="1"/>
              <a:t>Скитяева</a:t>
            </a:r>
            <a:r>
              <a:rPr lang="ru-RU" sz="2000" i="1" u="sng" dirty="0"/>
              <a:t> Елена </a:t>
            </a:r>
            <a:r>
              <a:rPr lang="ru-RU" sz="2000" i="1" u="sng" dirty="0" smtClean="0"/>
              <a:t>Евгеньевна</a:t>
            </a:r>
          </a:p>
          <a:p>
            <a:endParaRPr lang="ru-RU" sz="2000" b="0" u="sng" dirty="0"/>
          </a:p>
          <a:p>
            <a:r>
              <a:rPr lang="ru-RU" sz="1700" b="0" dirty="0"/>
              <a:t>Образование средне-специальное диплом № Я-1  001358</a:t>
            </a:r>
          </a:p>
          <a:p>
            <a:r>
              <a:rPr lang="ru-RU" sz="1700" b="0" dirty="0"/>
              <a:t>Калининградское музыкальное училище </a:t>
            </a:r>
          </a:p>
          <a:p>
            <a:r>
              <a:rPr lang="ru-RU" sz="1700" dirty="0"/>
              <a:t>Квалификация:</a:t>
            </a:r>
            <a:r>
              <a:rPr lang="ru-RU" sz="1700" b="0" dirty="0"/>
              <a:t> преподаватель музыкальной школы концертмейстер.</a:t>
            </a:r>
          </a:p>
          <a:p>
            <a:r>
              <a:rPr lang="ru-RU" sz="1700" b="0" dirty="0"/>
              <a:t> Почетный работник общего образования</a:t>
            </a:r>
          </a:p>
          <a:p>
            <a:r>
              <a:rPr lang="ru-RU" sz="1700" b="0" dirty="0"/>
              <a:t> Квалификационная категория высшая</a:t>
            </a:r>
          </a:p>
          <a:p>
            <a:r>
              <a:rPr lang="ru-RU" sz="1700" b="0" dirty="0"/>
              <a:t>Общий стаж - 40 лет</a:t>
            </a:r>
          </a:p>
          <a:p>
            <a:r>
              <a:rPr lang="ru-RU" sz="1700" b="0" dirty="0"/>
              <a:t>Стаж педагогической работы - 37 лет</a:t>
            </a:r>
          </a:p>
          <a:p>
            <a:r>
              <a:rPr lang="ru-RU" sz="1700" b="0" dirty="0"/>
              <a:t>Стаж в учреждении - 11 лет</a:t>
            </a:r>
          </a:p>
          <a:p>
            <a:r>
              <a:rPr lang="ru-RU" sz="1700" dirty="0"/>
              <a:t>Курсы повышения квалификации:</a:t>
            </a:r>
            <a:r>
              <a:rPr lang="ru-RU" sz="1700" b="0" dirty="0"/>
              <a:t> ЛОИРО 2014</a:t>
            </a:r>
          </a:p>
          <a:p>
            <a:r>
              <a:rPr lang="ru-RU" sz="1700" b="0" dirty="0"/>
              <a:t>"Музыкальное воспитание в дошкольной образовательной организации в контексте ФГОС ДО"</a:t>
            </a:r>
          </a:p>
          <a:p>
            <a:r>
              <a:rPr lang="ru-RU" sz="1700" dirty="0"/>
              <a:t>Опыт работы:</a:t>
            </a:r>
            <a:r>
              <a:rPr lang="ru-RU" sz="1700" b="0" dirty="0"/>
              <a:t> Применение мультимедийных средств на музыкальных праздниках дошкольников.	</a:t>
            </a:r>
          </a:p>
          <a:p>
            <a:endParaRPr lang="ru-RU" sz="1700" dirty="0"/>
          </a:p>
        </p:txBody>
      </p:sp>
      <p:pic>
        <p:nvPicPr>
          <p:cNvPr id="4" name="Изображение 3" descr="ЕЕ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798" y="1349429"/>
            <a:ext cx="3488267" cy="523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47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458" y="51819"/>
            <a:ext cx="8737600" cy="6519334"/>
          </a:xfrm>
        </p:spPr>
        <p:txBody>
          <a:bodyPr>
            <a:normAutofit/>
          </a:bodyPr>
          <a:lstStyle/>
          <a:p>
            <a:r>
              <a:rPr lang="ru-RU" sz="2000" dirty="0"/>
              <a:t>Музыкальное развитие и воспитание детей ГБДОУ №35 осуществляет музыкальный руководитель высшей квалификационной категории </a:t>
            </a:r>
            <a:r>
              <a:rPr lang="ru-RU" sz="2000" dirty="0" err="1"/>
              <a:t>Скитяева</a:t>
            </a:r>
            <a:r>
              <a:rPr lang="ru-RU" sz="2000" dirty="0"/>
              <a:t> Елена Евгеньевна.</a:t>
            </a:r>
          </a:p>
          <a:p>
            <a:r>
              <a:rPr lang="ru-RU" sz="2000" dirty="0"/>
              <a:t>Работа включает несколько основных направлений музыкальной деятельности ребенка – слушание (восприятие), пение, музыкально-ритмические движения, танцы, игры, музицирование.</a:t>
            </a:r>
          </a:p>
          <a:p>
            <a:r>
              <a:rPr lang="ru-RU" sz="2000" dirty="0"/>
              <a:t>С первых дней сентября мы активно приступаем к совместной деятельности с детьми. Занятия проводятся 2 раза в неделю в утренние часы. Начало занятий во второй группе раннего возраста в </a:t>
            </a:r>
            <a:r>
              <a:rPr lang="ru-RU" sz="2000" dirty="0" smtClean="0"/>
              <a:t>8.45,  </a:t>
            </a:r>
            <a:r>
              <a:rPr lang="ru-RU" sz="2000" dirty="0"/>
              <a:t>согласно требованиям САНПИН. Опоздавшие не допускаются к занятиям. Ребенок ожидает окончания занятия в группе.</a:t>
            </a:r>
          </a:p>
          <a:p>
            <a:r>
              <a:rPr lang="ru-RU" sz="2000" dirty="0"/>
              <a:t>Дети должны быть обуты в чешки: девочкам – белого цвета, мальчикам – черного. Девочкам предпочтительно быть в платьях или юбочках.  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Надеюсь на взаимопонимание и сотрудничество.</a:t>
            </a:r>
          </a:p>
          <a:p>
            <a:endParaRPr lang="ru-RU" sz="2000" dirty="0"/>
          </a:p>
        </p:txBody>
      </p:sp>
      <p:pic>
        <p:nvPicPr>
          <p:cNvPr id="2" name="Изображение 1" descr="Transparent_Colorful_Notes_PNG_Clipart_Pi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7688"/>
            <a:ext cx="9144000" cy="37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46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39893" y="2352308"/>
            <a:ext cx="7520940" cy="548640"/>
          </a:xfrm>
        </p:spPr>
        <p:txBody>
          <a:bodyPr/>
          <a:lstStyle/>
          <a:p>
            <a:pPr algn="ctr"/>
            <a:r>
              <a:rPr lang="ru-RU" dirty="0" smtClean="0"/>
              <a:t>Детство </a:t>
            </a:r>
            <a:r>
              <a:rPr lang="ru-RU" dirty="0"/>
              <a:t>– самое чудесное время и пора</a:t>
            </a:r>
            <a:r>
              <a:rPr lang="ru-RU" dirty="0" smtClean="0"/>
              <a:t>.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Желаем </a:t>
            </a:r>
            <a:r>
              <a:rPr lang="ru-RU" dirty="0"/>
              <a:t>всем родителям успехов в воспитании своих </a:t>
            </a:r>
            <a:r>
              <a:rPr lang="ru-RU" dirty="0" smtClean="0"/>
              <a:t>детей!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689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Информация о детском саде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0632" y="5103673"/>
            <a:ext cx="83212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Адрес</a:t>
            </a:r>
            <a:r>
              <a:rPr lang="ru-RU" sz="2000" dirty="0"/>
              <a:t>: 197183, Санкт-Петербург, ул</a:t>
            </a:r>
            <a:r>
              <a:rPr lang="ru-RU" sz="2000" dirty="0" smtClean="0"/>
              <a:t>.</a:t>
            </a:r>
            <a:r>
              <a:rPr lang="en-US" sz="2000" dirty="0" smtClean="0"/>
              <a:t> </a:t>
            </a:r>
            <a:r>
              <a:rPr lang="ru-RU" sz="2000" dirty="0" smtClean="0"/>
              <a:t>Школьная </a:t>
            </a:r>
            <a:r>
              <a:rPr lang="ru-RU" sz="2000" dirty="0"/>
              <a:t>д. 8, ул</a:t>
            </a:r>
            <a:r>
              <a:rPr lang="ru-RU" sz="2000" dirty="0" smtClean="0"/>
              <a:t>.</a:t>
            </a:r>
            <a:r>
              <a:rPr lang="en-US" sz="2000" dirty="0" smtClean="0"/>
              <a:t> </a:t>
            </a:r>
            <a:r>
              <a:rPr lang="ru-RU" sz="2000" dirty="0" smtClean="0"/>
              <a:t>Школьная </a:t>
            </a:r>
            <a:r>
              <a:rPr lang="ru-RU" sz="2000" dirty="0"/>
              <a:t>д. 12</a:t>
            </a:r>
          </a:p>
          <a:p>
            <a:r>
              <a:rPr lang="ru-RU" sz="2000" b="1" dirty="0"/>
              <a:t>Телефон</a:t>
            </a:r>
            <a:r>
              <a:rPr lang="ru-RU" sz="2000" dirty="0"/>
              <a:t>: </a:t>
            </a:r>
            <a:r>
              <a:rPr lang="ru-RU" sz="2000" dirty="0" smtClean="0"/>
              <a:t> 430-60-00, 430-83-30.</a:t>
            </a:r>
            <a:endParaRPr lang="ru-RU" sz="2000" u="sng" dirty="0">
              <a:solidFill>
                <a:schemeClr val="tx1">
                  <a:lumMod val="95000"/>
                  <a:lumOff val="5000"/>
                </a:schemeClr>
              </a:solidFill>
              <a:hlinkClick r:id="rId2"/>
            </a:endParaRPr>
          </a:p>
          <a:p>
            <a:r>
              <a:rPr lang="en-US" sz="2000" b="1" dirty="0"/>
              <a:t>E-</a:t>
            </a:r>
            <a:r>
              <a:rPr lang="en-US" sz="2000" b="1" dirty="0" smtClean="0"/>
              <a:t>mail</a:t>
            </a:r>
            <a:r>
              <a:rPr lang="en-US" sz="2000" dirty="0" smtClean="0"/>
              <a:t>:primdou35@mail.ru</a:t>
            </a:r>
            <a:endParaRPr lang="en-US" sz="2000" u="sng" dirty="0">
              <a:hlinkClick r:id="rId3"/>
            </a:endParaRPr>
          </a:p>
          <a:p>
            <a:r>
              <a:rPr lang="ru-RU" sz="2000" dirty="0"/>
              <a:t>Детский сад работает по 5-дневной рабочей неделе с 07-00 до 19-00.	</a:t>
            </a:r>
          </a:p>
        </p:txBody>
      </p:sp>
      <p:pic>
        <p:nvPicPr>
          <p:cNvPr id="5" name="Изображение 4" descr="Школьная 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9673"/>
            <a:ext cx="4257399" cy="2838266"/>
          </a:xfrm>
          <a:prstGeom prst="rect">
            <a:avLst/>
          </a:prstGeom>
        </p:spPr>
      </p:pic>
      <p:pic>
        <p:nvPicPr>
          <p:cNvPr id="6" name="Изображение 5" descr="Школьная 1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09" y="1669672"/>
            <a:ext cx="4227996" cy="28186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70813" y="1285205"/>
            <a:ext cx="263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улица Школьная, дом 12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6193" y="1296148"/>
            <a:ext cx="2504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улица Школьная, дом 8</a:t>
            </a:r>
          </a:p>
        </p:txBody>
      </p:sp>
    </p:spTree>
    <p:extLst>
      <p:ext uri="{BB962C8B-B14F-4D97-AF65-F5344CB8AC3E}">
        <p14:creationId xmlns:p14="http://schemas.microsoft.com/office/powerpoint/2010/main" val="1052138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Руководитель учреждения</a:t>
            </a:r>
            <a:r>
              <a:rPr lang="ru-RU" dirty="0"/>
              <a:t>: Каширская Людмила Владимировна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6264" y="1100627"/>
            <a:ext cx="5311148" cy="597593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800" dirty="0"/>
              <a:t>Образование высшее диплом МВ 665229 РГПУ им. Герцена           </a:t>
            </a:r>
          </a:p>
          <a:p>
            <a:pPr algn="ctr"/>
            <a:r>
              <a:rPr lang="ru-RU" sz="1800" dirty="0"/>
              <a:t>Квалификация:</a:t>
            </a:r>
            <a:r>
              <a:rPr lang="ru-RU" sz="1800" b="0" dirty="0"/>
              <a:t> преподаватель дошкольной педагогики и психологии, методист по дошкольному воспитанию</a:t>
            </a:r>
          </a:p>
          <a:p>
            <a:pPr algn="ctr"/>
            <a:r>
              <a:rPr lang="ru-RU" sz="1800" b="0" dirty="0"/>
              <a:t>Квалификационная категория высшая</a:t>
            </a:r>
          </a:p>
          <a:p>
            <a:pPr algn="ctr"/>
            <a:r>
              <a:rPr lang="ru-RU" sz="1800" b="0" dirty="0"/>
              <a:t>Отличник народного просвещения</a:t>
            </a:r>
          </a:p>
          <a:p>
            <a:pPr algn="ctr"/>
            <a:r>
              <a:rPr lang="ru-RU" sz="1800" b="0" dirty="0"/>
              <a:t>Общий стаж - 46 лет</a:t>
            </a:r>
          </a:p>
          <a:p>
            <a:pPr algn="ctr"/>
            <a:r>
              <a:rPr lang="ru-RU" sz="1800" b="0" dirty="0"/>
              <a:t>Стаж педагогической работы - 45 лет</a:t>
            </a:r>
          </a:p>
          <a:p>
            <a:pPr algn="ctr"/>
            <a:r>
              <a:rPr lang="ru-RU" sz="1800" b="0" dirty="0"/>
              <a:t>Стаж в учреждении - 45 </a:t>
            </a:r>
            <a:r>
              <a:rPr lang="ru-RU" sz="1800" b="0" dirty="0" smtClean="0"/>
              <a:t>лет</a:t>
            </a:r>
            <a:endParaRPr lang="ru-RU" sz="1800" b="0" u="sng" dirty="0">
              <a:hlinkClick r:id="rId2"/>
            </a:endParaRPr>
          </a:p>
          <a:p>
            <a:pPr algn="ctr"/>
            <a:r>
              <a:rPr lang="ru-RU" sz="1800" dirty="0"/>
              <a:t>Курсы повышения квалификации:</a:t>
            </a:r>
            <a:r>
              <a:rPr lang="ru-RU" sz="1800" b="0" dirty="0"/>
              <a:t> Институт развития образования от 20.03.2015</a:t>
            </a:r>
          </a:p>
          <a:p>
            <a:pPr algn="ctr"/>
            <a:r>
              <a:rPr lang="ru-RU" sz="1800" b="0" dirty="0"/>
              <a:t>"Управление дошкольной образовательной организацией в условиях перехода к ФГОС ДО" </a:t>
            </a:r>
          </a:p>
          <a:p>
            <a:pPr algn="ctr"/>
            <a:r>
              <a:rPr lang="ru-RU" sz="1800" dirty="0"/>
              <a:t>Опыт работы:</a:t>
            </a:r>
            <a:r>
              <a:rPr lang="ru-RU" sz="1800" b="0" dirty="0"/>
              <a:t> Управленческий комплекс мероприятий по внедрению ФГОС ДО дошкольного образования.</a:t>
            </a:r>
          </a:p>
          <a:p>
            <a:pPr algn="ctr"/>
            <a:r>
              <a:rPr lang="ru-RU" sz="1800" b="0" dirty="0"/>
              <a:t>Контактные телефоны: 430-60-00; 430-83-30; 8-931-326-59-98</a:t>
            </a:r>
          </a:p>
          <a:p>
            <a:pPr algn="ctr"/>
            <a:r>
              <a:rPr lang="ru-RU" sz="1800" b="0" dirty="0"/>
              <a:t>эл. почта: </a:t>
            </a:r>
            <a:r>
              <a:rPr lang="ru-RU" sz="1800" b="0" dirty="0" smtClean="0"/>
              <a:t>primdou35</a:t>
            </a:r>
            <a:r>
              <a:rPr lang="ru-RU" sz="1800" b="0" dirty="0"/>
              <a:t>@mail.ru</a:t>
            </a:r>
          </a:p>
          <a:p>
            <a:pPr algn="ctr"/>
            <a:r>
              <a:rPr lang="ru-RU" sz="1800" b="0" dirty="0"/>
              <a:t> 	</a:t>
            </a:r>
          </a:p>
          <a:p>
            <a:pPr algn="ctr"/>
            <a:endParaRPr lang="ru-RU" dirty="0"/>
          </a:p>
        </p:txBody>
      </p:sp>
      <p:pic>
        <p:nvPicPr>
          <p:cNvPr id="4" name="Изображение 3" descr="Зав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5" y="1781709"/>
            <a:ext cx="3018391" cy="452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32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Старший воспитатель: </a:t>
            </a:r>
            <a:r>
              <a:rPr lang="ru-RU" dirty="0"/>
              <a:t>Федосеева Ирина Александровна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32" y="1128842"/>
            <a:ext cx="5278160" cy="5535337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Образование высшее Северо-западный политехнический институт</a:t>
            </a:r>
          </a:p>
          <a:p>
            <a:pPr algn="ctr"/>
            <a:r>
              <a:rPr lang="ru-RU" dirty="0"/>
              <a:t>Средне-специальное Ленинградское педагогическое училище</a:t>
            </a:r>
          </a:p>
          <a:p>
            <a:pPr algn="ctr"/>
            <a:r>
              <a:rPr lang="ru-RU" dirty="0"/>
              <a:t>Квалификация:</a:t>
            </a:r>
            <a:r>
              <a:rPr lang="ru-RU" b="0" dirty="0"/>
              <a:t> воспитатель в дошкольных учреждениях</a:t>
            </a:r>
          </a:p>
          <a:p>
            <a:pPr algn="ctr"/>
            <a:r>
              <a:rPr lang="ru-RU" b="0" dirty="0"/>
              <a:t>Квалификационная категория высшая</a:t>
            </a:r>
          </a:p>
          <a:p>
            <a:pPr algn="ctr"/>
            <a:r>
              <a:rPr lang="ru-RU" b="0" dirty="0"/>
              <a:t>Почетный работник общего образования</a:t>
            </a:r>
          </a:p>
          <a:p>
            <a:pPr algn="ctr"/>
            <a:r>
              <a:rPr lang="ru-RU" b="0" dirty="0"/>
              <a:t>Общий стаж - 43 года</a:t>
            </a:r>
          </a:p>
          <a:p>
            <a:pPr algn="ctr"/>
            <a:r>
              <a:rPr lang="ru-RU" b="0" dirty="0"/>
              <a:t>Стаж педагогической работы - 28 лет</a:t>
            </a:r>
          </a:p>
          <a:p>
            <a:pPr algn="ctr"/>
            <a:r>
              <a:rPr lang="ru-RU" b="0" dirty="0"/>
              <a:t>Стаж в учреждении - 9 лет</a:t>
            </a:r>
          </a:p>
          <a:p>
            <a:pPr algn="ctr"/>
            <a:r>
              <a:rPr lang="ru-RU" dirty="0"/>
              <a:t>Курсы повышения квалификации: </a:t>
            </a:r>
            <a:r>
              <a:rPr lang="ru-RU" b="0" dirty="0"/>
              <a:t>Институт развития образования от 16.11.2015</a:t>
            </a:r>
          </a:p>
          <a:p>
            <a:pPr algn="ctr"/>
            <a:r>
              <a:rPr lang="ru-RU" b="0" dirty="0"/>
              <a:t>"Управление дошкольной образовательной организацией в условиях перехода к ФГОС ДО"</a:t>
            </a:r>
          </a:p>
          <a:p>
            <a:pPr algn="ctr"/>
            <a:r>
              <a:rPr lang="ru-RU" dirty="0"/>
              <a:t>Опыт работы:</a:t>
            </a:r>
            <a:r>
              <a:rPr lang="ru-RU" b="0" dirty="0"/>
              <a:t> Система работы старшего воспитателя с молодыми специалистами в ДОУ.</a:t>
            </a:r>
          </a:p>
          <a:p>
            <a:pPr algn="ctr"/>
            <a:r>
              <a:rPr lang="ru-RU" b="0" dirty="0"/>
              <a:t>Контактные телефоны: 430-60-00; 430-83-30;</a:t>
            </a:r>
          </a:p>
          <a:p>
            <a:pPr algn="ctr"/>
            <a:r>
              <a:rPr lang="ru-RU" b="0" dirty="0"/>
              <a:t>эл. почта: primdou-35@mail.ru	</a:t>
            </a:r>
          </a:p>
          <a:p>
            <a:pPr algn="ctr"/>
            <a:endParaRPr lang="ru-RU" dirty="0"/>
          </a:p>
        </p:txBody>
      </p:sp>
      <p:pic>
        <p:nvPicPr>
          <p:cNvPr id="4" name="Изображение 3" descr="И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01" y="1678374"/>
            <a:ext cx="295275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75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22960" y="551988"/>
            <a:ext cx="7520940" cy="548640"/>
          </a:xfrm>
        </p:spPr>
        <p:txBody>
          <a:bodyPr/>
          <a:lstStyle/>
          <a:p>
            <a:pPr algn="ctr"/>
            <a:r>
              <a:rPr lang="ru-RU" dirty="0" smtClean="0"/>
              <a:t>20</a:t>
            </a:r>
            <a:r>
              <a:rPr lang="en-US" dirty="0" smtClean="0"/>
              <a:t>22</a:t>
            </a:r>
            <a:r>
              <a:rPr lang="ru-RU" dirty="0" smtClean="0"/>
              <a:t>-20</a:t>
            </a:r>
            <a:r>
              <a:rPr lang="en-US" dirty="0" smtClean="0"/>
              <a:t>23</a:t>
            </a:r>
            <a:r>
              <a:rPr lang="ru-RU" dirty="0" smtClean="0"/>
              <a:t> УЧ. ГОДУ ПРОИЗВОДИТСЯ набор ДЕТЕЙ </a:t>
            </a:r>
            <a:r>
              <a:rPr lang="ru-RU" dirty="0"/>
              <a:t>в </a:t>
            </a:r>
            <a:r>
              <a:rPr lang="ru-RU" dirty="0" smtClean="0"/>
              <a:t>группу раннего возраста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74298" y="1388258"/>
            <a:ext cx="4438706" cy="89532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2-3 года группа  раннего возраста (дети 20</a:t>
            </a:r>
            <a:r>
              <a:rPr lang="en-US" sz="2000" dirty="0" smtClean="0"/>
              <a:t>19-</a:t>
            </a:r>
            <a:r>
              <a:rPr lang="ru-RU" sz="2000" dirty="0" smtClean="0"/>
              <a:t>2020 года рождения)</a:t>
            </a:r>
            <a:endParaRPr lang="ru-RU" sz="2000" dirty="0"/>
          </a:p>
        </p:txBody>
      </p:sp>
      <p:pic>
        <p:nvPicPr>
          <p:cNvPr id="5" name="Изображение 4" descr="IMG_16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6605"/>
            <a:ext cx="3913340" cy="2935005"/>
          </a:xfrm>
          <a:prstGeom prst="rect">
            <a:avLst/>
          </a:prstGeom>
        </p:spPr>
      </p:pic>
      <p:pic>
        <p:nvPicPr>
          <p:cNvPr id="6" name="Изображение 5" descr="IMG_167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712" y="2337901"/>
            <a:ext cx="3742288" cy="2806716"/>
          </a:xfrm>
          <a:prstGeom prst="rect">
            <a:avLst/>
          </a:prstGeom>
        </p:spPr>
      </p:pic>
      <p:pic>
        <p:nvPicPr>
          <p:cNvPr id="7" name="Изображение 6" descr="IMG_167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632" y="3960471"/>
            <a:ext cx="3863372" cy="289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09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2-3 года Группа раннего возраста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960" y="1560731"/>
            <a:ext cx="4686120" cy="5481073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Воспитатель: Панфилова </a:t>
            </a:r>
            <a:r>
              <a:rPr lang="ru-RU" sz="2000" i="1" dirty="0"/>
              <a:t>Наталья </a:t>
            </a:r>
            <a:r>
              <a:rPr lang="ru-RU" sz="2000" i="1" dirty="0" smtClean="0"/>
              <a:t>         Владимировна</a:t>
            </a:r>
            <a:endParaRPr lang="ru-RU" sz="2000" dirty="0"/>
          </a:p>
          <a:p>
            <a:pPr algn="ctr"/>
            <a:r>
              <a:rPr lang="ru-RU" b="0" dirty="0"/>
              <a:t>Образование средне-специальное Педагогическое училище № 4</a:t>
            </a:r>
          </a:p>
          <a:p>
            <a:pPr algn="ctr"/>
            <a:r>
              <a:rPr lang="ru-RU" b="0" dirty="0"/>
              <a:t>Квалификация: воспитатель в дошкольных учреждениях</a:t>
            </a:r>
          </a:p>
          <a:p>
            <a:pPr algn="ctr"/>
            <a:r>
              <a:rPr lang="ru-RU" b="0" dirty="0"/>
              <a:t>Квалификационная категория высшая</a:t>
            </a:r>
          </a:p>
          <a:p>
            <a:pPr algn="ctr"/>
            <a:r>
              <a:rPr lang="ru-RU" b="0" dirty="0"/>
              <a:t>Общий стаж - 29 лет</a:t>
            </a:r>
          </a:p>
          <a:p>
            <a:pPr algn="ctr"/>
            <a:r>
              <a:rPr lang="ru-RU" b="0" dirty="0"/>
              <a:t>Стаж педагогической работы - 24 года</a:t>
            </a:r>
          </a:p>
          <a:p>
            <a:pPr algn="ctr"/>
            <a:r>
              <a:rPr lang="ru-RU" b="0" dirty="0"/>
              <a:t>Стаж в учреждении - 24 года </a:t>
            </a:r>
          </a:p>
          <a:p>
            <a:pPr algn="ctr"/>
            <a:r>
              <a:rPr lang="ru-RU" dirty="0"/>
              <a:t>Курсы повышения квалификации:</a:t>
            </a:r>
            <a:r>
              <a:rPr lang="ru-RU" b="0" dirty="0"/>
              <a:t> ИМЦ Приморского района СПб 20.11.2015</a:t>
            </a:r>
          </a:p>
          <a:p>
            <a:pPr algn="ctr"/>
            <a:r>
              <a:rPr lang="ru-RU" b="0" dirty="0"/>
              <a:t>"Профессиональная компетентность и культура деятельности педагога в контексте введения ФГОС ДО"</a:t>
            </a:r>
          </a:p>
          <a:p>
            <a:pPr algn="ctr"/>
            <a:r>
              <a:rPr lang="ru-RU" dirty="0"/>
              <a:t>Опыт работы:</a:t>
            </a:r>
            <a:r>
              <a:rPr lang="ru-RU" b="0" dirty="0"/>
              <a:t> Методы и приемы адаптации детей раннего возраста в детском саду.	</a:t>
            </a:r>
          </a:p>
          <a:p>
            <a:pPr algn="ctr"/>
            <a:endParaRPr lang="ru-RU" dirty="0"/>
          </a:p>
        </p:txBody>
      </p:sp>
      <p:pic>
        <p:nvPicPr>
          <p:cNvPr id="4" name="Изображение 3" descr="Наталья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00" y="1394097"/>
            <a:ext cx="3062766" cy="4617235"/>
          </a:xfrm>
          <a:prstGeom prst="rect">
            <a:avLst/>
          </a:prstGeom>
        </p:spPr>
      </p:pic>
      <p:sp>
        <p:nvSpPr>
          <p:cNvPr id="5" name="Название 1"/>
          <p:cNvSpPr txBox="1">
            <a:spLocks/>
          </p:cNvSpPr>
          <p:nvPr/>
        </p:nvSpPr>
        <p:spPr>
          <a:xfrm>
            <a:off x="144691" y="1119778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68400" y="914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Адрес: Школьная 8, 1 этаж </a:t>
            </a:r>
          </a:p>
          <a:p>
            <a:pPr algn="ctr"/>
            <a:r>
              <a:rPr lang="ru-RU" b="1" dirty="0" smtClean="0"/>
              <a:t>группа «Радуга»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33015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22960" y="551988"/>
            <a:ext cx="7520940" cy="548640"/>
          </a:xfrm>
        </p:spPr>
        <p:txBody>
          <a:bodyPr/>
          <a:lstStyle/>
          <a:p>
            <a:r>
              <a:rPr lang="ru-RU" sz="2000" dirty="0" smtClean="0"/>
              <a:t>Второй воспитатель: Ремизова Ольга Михайловна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8139" y="2049580"/>
            <a:ext cx="3644115" cy="5206250"/>
          </a:xfrm>
        </p:spPr>
        <p:txBody>
          <a:bodyPr/>
          <a:lstStyle/>
          <a:p>
            <a:r>
              <a:rPr lang="ru-RU" dirty="0" smtClean="0"/>
              <a:t>Образование высшее, бакалавр</a:t>
            </a:r>
          </a:p>
          <a:p>
            <a:r>
              <a:rPr lang="ru-RU" dirty="0" smtClean="0"/>
              <a:t>Профессиональная переподготовка: </a:t>
            </a:r>
          </a:p>
          <a:p>
            <a:r>
              <a:rPr lang="ru-RU" dirty="0" smtClean="0"/>
              <a:t>Дошкольное образование, </a:t>
            </a:r>
          </a:p>
          <a:p>
            <a:r>
              <a:rPr lang="ru-RU" dirty="0" smtClean="0"/>
              <a:t>10.08.2021.</a:t>
            </a:r>
          </a:p>
          <a:p>
            <a:r>
              <a:rPr lang="ru-RU" dirty="0" smtClean="0"/>
              <a:t>Общий стаж работы 12 лет.</a:t>
            </a:r>
          </a:p>
          <a:p>
            <a:r>
              <a:rPr lang="ru-RU" dirty="0" smtClean="0"/>
              <a:t>Педагогический стаж 1 год</a:t>
            </a:r>
            <a:endParaRPr lang="ru-RU" dirty="0"/>
          </a:p>
        </p:txBody>
      </p:sp>
      <p:pic>
        <p:nvPicPr>
          <p:cNvPr id="4" name="Изображение 3" descr="3958feb1-2313-4c15-bdde-ab14bf9745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972" y="1452345"/>
            <a:ext cx="3246293" cy="527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84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46996" y="365760"/>
            <a:ext cx="7520940" cy="548640"/>
          </a:xfrm>
        </p:spPr>
        <p:txBody>
          <a:bodyPr/>
          <a:lstStyle/>
          <a:p>
            <a:pPr algn="ctr"/>
            <a:r>
              <a:rPr lang="ru-RU" dirty="0" smtClean="0"/>
              <a:t>Помощник воспитателя в группе раннего возраста</a:t>
            </a:r>
            <a:endParaRPr lang="ru-RU" dirty="0"/>
          </a:p>
        </p:txBody>
      </p:sp>
      <p:sp>
        <p:nvSpPr>
          <p:cNvPr id="11" name="Название 1"/>
          <p:cNvSpPr txBox="1">
            <a:spLocks/>
          </p:cNvSpPr>
          <p:nvPr/>
        </p:nvSpPr>
        <p:spPr>
          <a:xfrm>
            <a:off x="281093" y="5242560"/>
            <a:ext cx="37998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/>
              <a:t>Прогулочная площадка находится во дворе жилого дома ул. Школьная, 8.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2223" y="1715144"/>
            <a:ext cx="726557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Костикова Галина Викторовна</a:t>
            </a:r>
            <a:endParaRPr lang="ru-RU" sz="3200" b="1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4080933" y="5242560"/>
            <a:ext cx="626533" cy="738135"/>
          </a:xfrm>
          <a:prstGeom prst="rightArrow">
            <a:avLst/>
          </a:prstGeom>
          <a:solidFill>
            <a:srgbClr val="FFC3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Изображение 2" descr="IMG_59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310" y="3724398"/>
            <a:ext cx="4269689" cy="320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66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22960" y="175082"/>
            <a:ext cx="7520940" cy="548640"/>
          </a:xfrm>
        </p:spPr>
        <p:txBody>
          <a:bodyPr/>
          <a:lstStyle/>
          <a:p>
            <a:pPr algn="ctr"/>
            <a:r>
              <a:rPr lang="ru-RU" dirty="0" smtClean="0"/>
              <a:t>Режим </a:t>
            </a:r>
            <a:r>
              <a:rPr lang="ru-RU" dirty="0" smtClean="0"/>
              <a:t>дня</a:t>
            </a:r>
            <a:r>
              <a:rPr lang="en-US" dirty="0" smtClean="0"/>
              <a:t> </a:t>
            </a:r>
            <a:r>
              <a:rPr lang="ru-RU" dirty="0" smtClean="0"/>
              <a:t>на</a:t>
            </a:r>
            <a:r>
              <a:rPr lang="en-US" dirty="0" smtClean="0"/>
              <a:t> 2022-2023 </a:t>
            </a:r>
            <a:r>
              <a:rPr lang="ru-RU" dirty="0" smtClean="0"/>
              <a:t>уч. год</a:t>
            </a:r>
            <a:endParaRPr lang="ru-RU" dirty="0"/>
          </a:p>
        </p:txBody>
      </p:sp>
      <p:pic>
        <p:nvPicPr>
          <p:cNvPr id="5" name="Изображение 4" descr="IMG_167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53" y="723722"/>
            <a:ext cx="4981664" cy="61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52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Углы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Углы.thmx</Template>
  <TotalTime>1129</TotalTime>
  <Words>850</Words>
  <Application>Microsoft Macintosh PowerPoint</Application>
  <PresentationFormat>Экран (4:3)</PresentationFormat>
  <Paragraphs>130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Углы</vt:lpstr>
      <vt:lpstr>  родителям вновь поступающих детей</vt:lpstr>
      <vt:lpstr>Информация о детском саде</vt:lpstr>
      <vt:lpstr>Руководитель учреждения: Каширская Людмила Владимировна</vt:lpstr>
      <vt:lpstr>Старший воспитатель: Федосеева Ирина Александровна</vt:lpstr>
      <vt:lpstr>2022-2023 УЧ. ГОДУ ПРОИЗВОДИТСЯ набор ДЕТЕЙ в группу раннего возраста</vt:lpstr>
      <vt:lpstr>2-3 года Группа раннего возраста </vt:lpstr>
      <vt:lpstr>Второй воспитатель: Ремизова Ольга Михайловна</vt:lpstr>
      <vt:lpstr>Помощник воспитателя в группе раннего возраста</vt:lpstr>
      <vt:lpstr>Режим дня на 2022-2023 уч. год</vt:lpstr>
      <vt:lpstr>Адаптация ребенка в детском саду</vt:lpstr>
      <vt:lpstr>Образовательная программа</vt:lpstr>
      <vt:lpstr>Инструктор по физической культуре </vt:lpstr>
      <vt:lpstr>Презентация PowerPoint</vt:lpstr>
      <vt:lpstr>Музыкальный руководитель</vt:lpstr>
      <vt:lpstr>Презентация PowerPoint</vt:lpstr>
      <vt:lpstr>Детство – самое чудесное время и пора.   Желаем всем родителям успехов в воспитании своих детей!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 Соркина</dc:creator>
  <cp:lastModifiedBy>Яна Соркина</cp:lastModifiedBy>
  <cp:revision>26</cp:revision>
  <dcterms:created xsi:type="dcterms:W3CDTF">2017-06-26T13:34:53Z</dcterms:created>
  <dcterms:modified xsi:type="dcterms:W3CDTF">2022-06-21T13:52:06Z</dcterms:modified>
</cp:coreProperties>
</file>