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0" r:id="rId4"/>
    <p:sldId id="261" r:id="rId5"/>
    <p:sldId id="271" r:id="rId6"/>
    <p:sldId id="262" r:id="rId7"/>
    <p:sldId id="272" r:id="rId8"/>
    <p:sldId id="263" r:id="rId9"/>
    <p:sldId id="273" r:id="rId10"/>
    <p:sldId id="264" r:id="rId11"/>
    <p:sldId id="274" r:id="rId12"/>
    <p:sldId id="265" r:id="rId13"/>
    <p:sldId id="275" r:id="rId14"/>
    <p:sldId id="266" r:id="rId15"/>
    <p:sldId id="276" r:id="rId16"/>
    <p:sldId id="267" r:id="rId17"/>
    <p:sldId id="277" r:id="rId18"/>
    <p:sldId id="268" r:id="rId19"/>
    <p:sldId id="278" r:id="rId20"/>
    <p:sldId id="269" r:id="rId21"/>
    <p:sldId id="279" r:id="rId22"/>
    <p:sldId id="27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94660"/>
  </p:normalViewPr>
  <p:slideViewPr>
    <p:cSldViewPr>
      <p:cViewPr varScale="1">
        <p:scale>
          <a:sx n="67" d="100"/>
          <a:sy n="67" d="100"/>
        </p:scale>
        <p:origin x="133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9325B-6520-431B-813C-ABD3E09DAB98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57756-8B15-42EB-9FA3-EA229694AB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636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3F871-EAF6-44B0-9CF1-D23580FCC551}" type="slidenum">
              <a:rPr lang="ru-RU" smtClean="0"/>
              <a:t>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ВЕО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906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70892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293096"/>
            <a:ext cx="6400800" cy="14401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010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79712" y="1600200"/>
            <a:ext cx="6707088" cy="45259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753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051720" y="274638"/>
            <a:ext cx="442528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2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148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933056"/>
            <a:ext cx="77724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2636912"/>
            <a:ext cx="7772400" cy="128416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868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05675" y="1578563"/>
            <a:ext cx="339052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08104" y="1600200"/>
            <a:ext cx="31786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705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7704" y="1535113"/>
            <a:ext cx="331236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07704" y="2204864"/>
            <a:ext cx="33201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92080" y="1535113"/>
            <a:ext cx="33947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92080" y="2174875"/>
            <a:ext cx="33947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06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60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820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60648"/>
            <a:ext cx="2576265" cy="7920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273050"/>
            <a:ext cx="40427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9712" y="1196752"/>
            <a:ext cx="2520280" cy="496855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228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4797152"/>
            <a:ext cx="640871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67744" y="404664"/>
            <a:ext cx="6048672" cy="41764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67744" y="5373216"/>
            <a:ext cx="640871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7DB4-1BCB-4959-8DD9-6A15E51D768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60C58-6C33-4421-9AE9-C77C5608D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029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7704" y="1600200"/>
            <a:ext cx="67790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C7DB4-1BCB-4959-8DD9-6A15E51D768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60C58-6C33-4421-9AE9-C77C5608D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05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i="1" kern="1200">
          <a:solidFill>
            <a:schemeClr val="accent2">
              <a:lumMod val="75000"/>
            </a:schemeClr>
          </a:solidFill>
          <a:latin typeface="Book Antiqua" panose="0204060205030503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://hghltd.yandex.net/yandbtm?fmode=inject&amp;url=http://pesni.retroportal.ru/np2/35.shtml&amp;tld=ru&amp;lang=ru&amp;la=1476351872&amp;tm=1476951581&amp;text=%D0%BF%D0%BE%D1%81%D0%B5%D1%8E%20%D0%BB%D0%B5%D0%B1%D0%B5%D0%B4%D1%83%20%D0%BD%D0%B0%20%D0%B1%D0%B5%D1%80%D0%B5%D0%B3%D1%83&amp;l10n=ru&amp;mime=html&amp;sign=09f691ee75db536f71a4d6140ae9f54f&amp;keyno=0#YANDEX_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Жанры </a:t>
            </a:r>
            <a:r>
              <a:rPr lang="ru-RU" sz="4800" dirty="0" smtClean="0"/>
              <a:t>русских народных </a:t>
            </a:r>
            <a:r>
              <a:rPr lang="ru-RU" sz="4800" dirty="0" smtClean="0"/>
              <a:t>песен</a:t>
            </a:r>
            <a:br>
              <a:rPr lang="ru-RU" sz="4800" dirty="0" smtClean="0"/>
            </a:br>
            <a:r>
              <a:rPr lang="ru-RU" sz="2800" dirty="0" smtClean="0"/>
              <a:t>подготовила Синицына А.И.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4358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4552" y="116631"/>
            <a:ext cx="5194920" cy="648072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Хороводные песни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7141" y="764703"/>
            <a:ext cx="7128792" cy="1273203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marL="0" indent="0" algn="just"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ru-RU" sz="1800" i="1" dirty="0"/>
              <a:t>Издревле русские хороводы, музыка к которым сочинялась самим народом, носили медленный спокойный характер. Естественно, что музыка всегда была и остается напевной и лиричной. Помимо музыки хоровод часто сопровождается песней.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117" y="2037907"/>
            <a:ext cx="6755618" cy="4802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206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07704" y="0"/>
            <a:ext cx="6779096" cy="836712"/>
          </a:xfrm>
        </p:spPr>
        <p:txBody>
          <a:bodyPr/>
          <a:lstStyle/>
          <a:p>
            <a:r>
              <a:rPr lang="ru-RU" dirty="0" smtClean="0"/>
              <a:t>Хороводные песни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473" y="3140968"/>
            <a:ext cx="4824536" cy="3640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902946" y="2924943"/>
            <a:ext cx="25922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i="1" dirty="0" smtClean="0">
              <a:solidFill>
                <a:schemeClr val="tx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Я 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тебя гулять пущу,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А муж-от не пустит,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Ой, да 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лю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-ли, 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лю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-ли,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А муж-от не пустит.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i="1" dirty="0" smtClean="0">
              <a:solidFill>
                <a:schemeClr val="tx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Ой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, ты муж, милой мой,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Ты меня гулять пусти,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Ой, да 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лю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-ли, 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лю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-ли,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Ты меня гулять пусти.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i="1" dirty="0" smtClean="0">
              <a:solidFill>
                <a:schemeClr val="tx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57" y="742457"/>
            <a:ext cx="3665055" cy="2539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012160" y="743645"/>
            <a:ext cx="2340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Ой, да весна-красна,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Она без игры прошла,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Ой, да 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лю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-ли, 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лю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-ли,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Она без игры прошла.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i="1" dirty="0">
              <a:solidFill>
                <a:schemeClr val="tx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  <a:endParaRPr lang="ru-RU" sz="1600" i="1" dirty="0">
              <a:solidFill>
                <a:schemeClr val="tx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964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9222" y="34267"/>
            <a:ext cx="4618856" cy="83671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ru-RU" dirty="0" smtClean="0"/>
              <a:t>Трудовые песни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7121" y="3953662"/>
            <a:ext cx="3298246" cy="1563570"/>
          </a:xfrm>
        </p:spPr>
        <p:txBody>
          <a:bodyPr>
            <a:noAutofit/>
          </a:bodyPr>
          <a:lstStyle/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</a:rPr>
              <a:t>Трудовые </a:t>
            </a:r>
            <a:r>
              <a:rPr lang="ru-RU" sz="1800" i="1" dirty="0">
                <a:solidFill>
                  <a:schemeClr val="tx2">
                    <a:lumMod val="50000"/>
                  </a:schemeClr>
                </a:solidFill>
              </a:rPr>
              <a:t>песни </a:t>
            </a:r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</a:rPr>
              <a:t>являются </a:t>
            </a:r>
            <a:r>
              <a:rPr lang="ru-RU" sz="1800" i="1" dirty="0">
                <a:solidFill>
                  <a:schemeClr val="tx2">
                    <a:lumMod val="50000"/>
                  </a:schemeClr>
                </a:solidFill>
              </a:rPr>
              <a:t>древнейшими, служили они для облегчения процесса труда. Для подбадривания работающих многие песни имели шуточное юмористическое содержание.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36712"/>
            <a:ext cx="4104456" cy="2952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650" y="3861664"/>
            <a:ext cx="3912703" cy="3107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043736" y="1035602"/>
            <a:ext cx="30082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>
                <a:latin typeface="Book Antiqua" panose="02040602050305030304" pitchFamily="18" charset="0"/>
              </a:rPr>
              <a:t>С этими песнями легче спорилось трудное дело, она задавала ритм работы. Знаменитая «Дубинушка» является примером трудовой песни. Запев рассказывал о тяжелой жизни трудового люда, а припев помогал слаженным действиям всей артели. </a:t>
            </a:r>
          </a:p>
        </p:txBody>
      </p:sp>
    </p:spTree>
    <p:extLst>
      <p:ext uri="{BB962C8B-B14F-4D97-AF65-F5344CB8AC3E}">
        <p14:creationId xmlns:p14="http://schemas.microsoft.com/office/powerpoint/2010/main" val="284345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07704" y="0"/>
            <a:ext cx="6779096" cy="836712"/>
          </a:xfrm>
        </p:spPr>
        <p:txBody>
          <a:bodyPr/>
          <a:lstStyle/>
          <a:p>
            <a:r>
              <a:rPr lang="ru-RU" dirty="0" smtClean="0"/>
              <a:t>Трудовые песни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692696"/>
            <a:ext cx="23042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Эй, ухнем, эй, ухнем!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Еще разик, еще раз!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Эй, ухнем, эй, ухнем!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Еще разик, еще раз!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Разовьем мы березу,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Разовьем мы 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кудряву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Ай да, да, ай да!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Ай да, да, ай да!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Разовьем мы 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кудряву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767" y="3284984"/>
            <a:ext cx="7092899" cy="3552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1455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0487" y="39182"/>
            <a:ext cx="3682752" cy="8186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Частушки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4598" y="4975378"/>
            <a:ext cx="7005399" cy="1872208"/>
          </a:xfrm>
        </p:spPr>
        <p:txBody>
          <a:bodyPr>
            <a:noAutofit/>
          </a:bodyPr>
          <a:lstStyle/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800" i="1" dirty="0"/>
              <a:t>Для русской культуры характерны различные смешные мотивы и самые разнообразные жанры народных песен. В древние времена эти песни сочиняла сельская молодёжь и исполняла на различных гуляньях под балалайку или гармонь. </a:t>
            </a:r>
            <a:r>
              <a:rPr lang="ru-RU" sz="1800" i="1" dirty="0" smtClean="0"/>
              <a:t>Они </a:t>
            </a:r>
            <a:r>
              <a:rPr lang="ru-RU" sz="1800" i="1" dirty="0" smtClean="0"/>
              <a:t>существуют </a:t>
            </a:r>
            <a:r>
              <a:rPr lang="ru-RU" sz="1800" i="1" dirty="0" smtClean="0"/>
              <a:t>и в </a:t>
            </a:r>
            <a:r>
              <a:rPr lang="ru-RU" sz="1800" i="1" dirty="0"/>
              <a:t>сегодняшней культуре.</a:t>
            </a:r>
            <a:r>
              <a:rPr lang="en-US" sz="1800" i="1" dirty="0"/>
              <a:t> </a:t>
            </a:r>
            <a:endParaRPr lang="ru-RU" sz="18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9" y="836711"/>
            <a:ext cx="6856268" cy="4248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764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07704" y="18085"/>
            <a:ext cx="6779096" cy="818627"/>
          </a:xfrm>
        </p:spPr>
        <p:txBody>
          <a:bodyPr/>
          <a:lstStyle/>
          <a:p>
            <a:r>
              <a:rPr lang="ru-RU" dirty="0" smtClean="0"/>
              <a:t>Частушки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12709"/>
            <a:ext cx="4824536" cy="3360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907052" y="964122"/>
            <a:ext cx="23042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Петушок, петушок,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Запевай частушки.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Ты горланишь хорошо,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Подпоют несушки.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endParaRPr lang="ru-RU" sz="1600" i="1" dirty="0">
              <a:solidFill>
                <a:schemeClr val="tx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506" y="2564904"/>
            <a:ext cx="1440160" cy="14095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101870"/>
            <a:ext cx="4107993" cy="2727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051721" y="4293096"/>
            <a:ext cx="31683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Наш баран богатый барин.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Он себе обновку справил.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То ли шуба, то ль кафтан,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Не поймет теперь и сам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!</a:t>
            </a:r>
            <a:endParaRPr lang="ru-RU" sz="1600" i="1" dirty="0">
              <a:solidFill>
                <a:schemeClr val="tx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298923"/>
            <a:ext cx="1548172" cy="151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16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9257" y="0"/>
            <a:ext cx="4465686" cy="836713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/>
              <a:t>Обрядовые песни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5532" y="908721"/>
            <a:ext cx="6926947" cy="1800199"/>
          </a:xfrm>
        </p:spPr>
        <p:txBody>
          <a:bodyPr>
            <a:noAutofit/>
          </a:bodyPr>
          <a:lstStyle/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800" i="1" dirty="0"/>
              <a:t>Календарно-обрядовые </a:t>
            </a:r>
            <a:r>
              <a:rPr lang="ru-RU" sz="1800" i="1" dirty="0" smtClean="0"/>
              <a:t>песни исполнялись </a:t>
            </a:r>
            <a:r>
              <a:rPr lang="ru-RU" sz="1800" i="1" dirty="0"/>
              <a:t>они во все времена года и независимо от праздников или погоды</a:t>
            </a:r>
            <a:r>
              <a:rPr lang="ru-RU" sz="1800" i="1" dirty="0" smtClean="0"/>
              <a:t>. </a:t>
            </a:r>
          </a:p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1800" i="1" dirty="0" smtClean="0"/>
          </a:p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800" i="1" dirty="0" smtClean="0"/>
              <a:t>- </a:t>
            </a:r>
            <a:r>
              <a:rPr lang="ru-RU" sz="1800" i="1" dirty="0"/>
              <a:t>зимние песни (колядки</a:t>
            </a:r>
            <a:r>
              <a:rPr lang="ru-RU" sz="1800" i="1" dirty="0" smtClean="0"/>
              <a:t>);                               - </a:t>
            </a:r>
            <a:r>
              <a:rPr lang="ru-RU" sz="1800" i="1" dirty="0"/>
              <a:t>весенние (веснянки);</a:t>
            </a:r>
          </a:p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800" i="1" dirty="0" smtClean="0"/>
              <a:t>-летние </a:t>
            </a:r>
            <a:r>
              <a:rPr lang="ru-RU" sz="1800" i="1" dirty="0"/>
              <a:t>(песни на Ивана Купала</a:t>
            </a:r>
            <a:r>
              <a:rPr lang="ru-RU" sz="1800" i="1" dirty="0" smtClean="0"/>
              <a:t>);                - </a:t>
            </a:r>
            <a:r>
              <a:rPr lang="ru-RU" sz="1800" i="1" dirty="0"/>
              <a:t>песни пахоты и сева</a:t>
            </a:r>
            <a:r>
              <a:rPr lang="ru-RU" sz="1800" i="1" dirty="0" smtClean="0"/>
              <a:t>,</a:t>
            </a:r>
          </a:p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800" i="1" dirty="0" smtClean="0"/>
              <a:t>                                                                              сбор урожая;</a:t>
            </a:r>
          </a:p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800" i="1" dirty="0" smtClean="0"/>
              <a:t>- </a:t>
            </a:r>
            <a:r>
              <a:rPr lang="ru-RU" sz="1800" i="1" dirty="0"/>
              <a:t>вознесенские песни</a:t>
            </a:r>
            <a:r>
              <a:rPr lang="ru-RU" sz="1800" i="1" dirty="0" smtClean="0"/>
              <a:t>;                                       - </a:t>
            </a:r>
            <a:r>
              <a:rPr lang="ru-RU" sz="1800" i="1" dirty="0"/>
              <a:t>масленичные и др.</a:t>
            </a:r>
          </a:p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73" y="3068960"/>
            <a:ext cx="7152463" cy="4005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128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98550" y="0"/>
            <a:ext cx="6779096" cy="980728"/>
          </a:xfrm>
        </p:spPr>
        <p:txBody>
          <a:bodyPr/>
          <a:lstStyle/>
          <a:p>
            <a:r>
              <a:rPr lang="ru-RU" dirty="0" smtClean="0"/>
              <a:t>Обрядовые песни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836712"/>
            <a:ext cx="6768752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419872" y="5193336"/>
            <a:ext cx="2736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А мы масленицу дожидались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Мы 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на горушку выходили,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Ой ладу-ладу выходили,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Ой ладу-ладу выходили.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  <a:endParaRPr lang="ru-RU" sz="1600" i="1" dirty="0">
              <a:solidFill>
                <a:schemeClr val="tx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16216" y="4770358"/>
            <a:ext cx="26277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i="1" dirty="0">
              <a:solidFill>
                <a:schemeClr val="tx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630" y="4965787"/>
            <a:ext cx="2126955" cy="15982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1476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8849"/>
            <a:ext cx="6779096" cy="827863"/>
          </a:xfrm>
        </p:spPr>
        <p:txBody>
          <a:bodyPr/>
          <a:lstStyle/>
          <a:p>
            <a:r>
              <a:rPr lang="ru-RU" dirty="0" smtClean="0"/>
              <a:t>Бытовые песни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1824" y="692696"/>
            <a:ext cx="7012849" cy="1303317"/>
          </a:xfrm>
        </p:spPr>
        <p:txBody>
          <a:bodyPr>
            <a:noAutofit/>
          </a:bodyPr>
          <a:lstStyle/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Вся жизнь народа, от рождения и до смерти, сопровождалась песней, характер и содержание которой варьировалось в зависимости от обстоятельств. 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они 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исполняются в естественной манере соответственно содержанию, иногда с элементом ритуальных действий и игры.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30" y="1772816"/>
            <a:ext cx="7596307" cy="48365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753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3648" y="-140270"/>
            <a:ext cx="6779096" cy="827863"/>
          </a:xfrm>
        </p:spPr>
        <p:txBody>
          <a:bodyPr/>
          <a:lstStyle/>
          <a:p>
            <a:r>
              <a:rPr lang="ru-RU" dirty="0" smtClean="0"/>
              <a:t>Бытовые песни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24" y="2262937"/>
            <a:ext cx="7084672" cy="4563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504745" y="936656"/>
            <a:ext cx="26642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Во 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Дунай, во речку 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быстру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;</a:t>
            </a:r>
          </a:p>
          <a:p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Еще кто венок подымет,</a:t>
            </a:r>
          </a:p>
          <a:p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За того замуж выйду</a:t>
            </a:r>
          </a:p>
          <a:p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Калина моя, малина моя!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624" y="241390"/>
            <a:ext cx="1772484" cy="17724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3374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129" y="40943"/>
            <a:ext cx="6779096" cy="71500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Песня – основа фольклора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3" y="755950"/>
            <a:ext cx="7128792" cy="1304898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песня - это песня, сложенная народным неизвестным автором, которая передаваясь устным способом, видоизменялась, совершенствовалась, обрастала новыми мелодическими и текстовыми оборотами.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26354" y="5446605"/>
            <a:ext cx="7110141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</a:pP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Н.В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. Гоголь говорил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: «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Под  песни  рубятся из сосновых бревен избы по всей Руси. Под  песни  мечутся из рук в руки кирпичи и как грибы вырастают города. Под  песни  баб пеленается, женится и хоронится  русский  человек».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</a:pPr>
            <a:endParaRPr lang="ru-RU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060848"/>
            <a:ext cx="4969959" cy="32555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001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1585" y="-99043"/>
            <a:ext cx="4546848" cy="836712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/>
              <a:t>Песни о природе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2" y="819556"/>
            <a:ext cx="7129327" cy="59322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ru-RU" sz="1600" i="1" dirty="0">
                <a:solidFill>
                  <a:schemeClr val="tx2">
                    <a:lumMod val="75000"/>
                  </a:schemeClr>
                </a:solidFill>
              </a:rPr>
              <a:t>Природа России очень богата и разнообразна, </a:t>
            </a:r>
            <a:r>
              <a:rPr lang="ru-RU" sz="1600" i="1" dirty="0" smtClean="0">
                <a:solidFill>
                  <a:schemeClr val="tx2">
                    <a:lumMod val="75000"/>
                  </a:schemeClr>
                </a:solidFill>
              </a:rPr>
              <a:t>и </a:t>
            </a:r>
            <a:r>
              <a:rPr lang="ru-RU" sz="1600" i="1" dirty="0">
                <a:solidFill>
                  <a:schemeClr val="tx2">
                    <a:lumMod val="75000"/>
                  </a:schemeClr>
                </a:solidFill>
              </a:rPr>
              <a:t>песен о ней просто не сосчитать. </a:t>
            </a:r>
          </a:p>
        </p:txBody>
      </p:sp>
      <p:sp>
        <p:nvSpPr>
          <p:cNvPr id="4" name="Rectangle 1">
            <a:hlinkClick r:id="rId2"/>
          </p:cNvPr>
          <p:cNvSpPr>
            <a:spLocks noChangeArrowheads="1"/>
          </p:cNvSpPr>
          <p:nvPr/>
        </p:nvSpPr>
        <p:spPr bwMode="auto">
          <a:xfrm>
            <a:off x="5918193" y="2193990"/>
            <a:ext cx="325730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Посею</a:t>
            </a: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   лебеду   на   берегу ,</a:t>
            </a:r>
            <a:b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Мою крупную </a:t>
            </a:r>
            <a:r>
              <a:rPr lang="ru-RU" altLang="ru-RU" sz="1600" i="1" dirty="0" err="1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рассадушку</a:t>
            </a: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,</a:t>
            </a:r>
            <a:b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Мою крупную зеленую.</a:t>
            </a:r>
            <a:b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Погорела  лебеда  без дождя,</a:t>
            </a:r>
            <a:b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Моя крупная </a:t>
            </a:r>
            <a:r>
              <a:rPr lang="ru-RU" altLang="ru-RU" sz="1600" i="1" dirty="0" err="1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рассадушка</a:t>
            </a: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,</a:t>
            </a:r>
            <a:b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Моя крупная зеленая</a:t>
            </a:r>
            <a:r>
              <a:rPr lang="ru-RU" alt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3" y="1264877"/>
            <a:ext cx="4032449" cy="3067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263843"/>
            <a:ext cx="4032448" cy="2560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1589">
            <a:off x="6678782" y="1154356"/>
            <a:ext cx="826996" cy="1141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949304" y="4636358"/>
            <a:ext cx="32157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  <a:endParaRPr lang="ru-RU" altLang="ru-RU" sz="1600" dirty="0">
              <a:solidFill>
                <a:schemeClr val="tx2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63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07704" y="0"/>
            <a:ext cx="6779096" cy="836712"/>
          </a:xfrm>
        </p:spPr>
        <p:txBody>
          <a:bodyPr/>
          <a:lstStyle/>
          <a:p>
            <a:r>
              <a:rPr lang="ru-RU" dirty="0" smtClean="0"/>
              <a:t>Песни о природе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04368" y="5157192"/>
            <a:ext cx="2783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Скакала, плясала б по лугам,</a:t>
            </a:r>
            <a:b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По зеленым по дубравушкам,</a:t>
            </a:r>
            <a:b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По зеленым по дубравушкам</a:t>
            </a:r>
            <a:r>
              <a:rPr lang="ru-RU" alt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  <a:endParaRPr lang="ru-RU" altLang="ru-RU" sz="1600" i="1" dirty="0">
              <a:solidFill>
                <a:schemeClr val="tx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713" y="836712"/>
            <a:ext cx="7057318" cy="4355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652120" y="5877272"/>
            <a:ext cx="3024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С донским, с молодым казаком,</a:t>
            </a:r>
            <a:b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Со удалым добрым молодцем,</a:t>
            </a:r>
            <a:b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Со удалым добрым молодцем</a:t>
            </a:r>
            <a:r>
              <a:rPr lang="ru-RU" alt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  <a:endParaRPr lang="ru-RU" sz="1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947354"/>
            <a:ext cx="3456383" cy="888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0761" y="3804746"/>
            <a:ext cx="86217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3468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743" y="843050"/>
            <a:ext cx="3846066" cy="2545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322776"/>
            <a:ext cx="6201894" cy="3531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912252" y="14988"/>
            <a:ext cx="6779096" cy="8937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i="1" kern="120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Любите русскую народную песню!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760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Жанры русской народной песни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09080"/>
            <a:ext cx="6768752" cy="53843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323846"/>
            <a:ext cx="1533419" cy="15341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7906">
            <a:off x="2324025" y="884560"/>
            <a:ext cx="1241268" cy="17626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02139">
            <a:off x="7452742" y="1033763"/>
            <a:ext cx="1353861" cy="15925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93849">
            <a:off x="7976461" y="5550522"/>
            <a:ext cx="873397" cy="124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4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0459" y="69352"/>
            <a:ext cx="3970784" cy="718469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Колыбельные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535" y="885950"/>
            <a:ext cx="5688632" cy="3221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932015" y="4107809"/>
            <a:ext cx="7236298" cy="25853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latin typeface="Book Antiqua" panose="02040602050305030304" pitchFamily="18" charset="0"/>
              </a:rPr>
              <a:t>Колыбельные песни самые нежные, ласковые и простые. Голос матушки - это первая ниточка, связывающая младенца с миром. В колыбельной мать определяет его место, повествует о мире, в который он пришел. </a:t>
            </a:r>
            <a:r>
              <a:rPr lang="ru-RU" i="1" dirty="0" smtClean="0">
                <a:latin typeface="Book Antiqua" panose="02040602050305030304" pitchFamily="18" charset="0"/>
              </a:rPr>
              <a:t>Монотонные </a:t>
            </a:r>
            <a:r>
              <a:rPr lang="ru-RU" i="1" dirty="0">
                <a:latin typeface="Book Antiqua" panose="02040602050305030304" pitchFamily="18" charset="0"/>
              </a:rPr>
              <a:t>успокаивающие мотивы колыбельных передавались от поколения к поколению, являясь семейным достоянием. Первые песни матери знакомили маленького с окружающими предметами и образами. Они открывали ему большой мир, служили своеобразной защитой, оберегом ему. Считалось, что колыбельные отгоняли нечистую силу от младенца.</a:t>
            </a:r>
          </a:p>
        </p:txBody>
      </p:sp>
    </p:spTree>
    <p:extLst>
      <p:ext uri="{BB962C8B-B14F-4D97-AF65-F5344CB8AC3E}">
        <p14:creationId xmlns:p14="http://schemas.microsoft.com/office/powerpoint/2010/main" val="299417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0"/>
            <a:ext cx="6779096" cy="836712"/>
          </a:xfrm>
        </p:spPr>
        <p:txBody>
          <a:bodyPr/>
          <a:lstStyle/>
          <a:p>
            <a:r>
              <a:rPr lang="ru-RU" dirty="0" smtClean="0"/>
              <a:t>Колыбельные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0478" y="3645024"/>
            <a:ext cx="2929554" cy="302433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Баю-баю-баю-баю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Не </a:t>
            </a:r>
            <a:r>
              <a:rPr lang="ru-RU" sz="1600" i="1" dirty="0" err="1" smtClean="0">
                <a:solidFill>
                  <a:schemeClr val="tx2">
                    <a:lumMod val="50000"/>
                  </a:schemeClr>
                </a:solidFill>
              </a:rPr>
              <a:t>ложися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на краю,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С краю свалишься,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Мамы схватишься.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600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600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И 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потащит во 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лесок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За 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малиновый кусток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Кустик 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затрясется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Детка 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засмеется.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41" y="2117160"/>
            <a:ext cx="3502437" cy="4740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293" y="712780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608840" y="692696"/>
            <a:ext cx="35024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Баю - баю - 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баюшки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,</a:t>
            </a:r>
          </a:p>
          <a:p>
            <a:pPr algn="just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Да 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прискакали </a:t>
            </a:r>
            <a:r>
              <a:rPr lang="ru-RU" sz="1600" i="1" dirty="0" err="1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заюшки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</a:p>
          <a:p>
            <a:pPr algn="just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Люли 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- люли - 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люлюшки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,</a:t>
            </a:r>
          </a:p>
          <a:p>
            <a:pPr algn="just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Да 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прилетели 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гулюшки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</a:p>
          <a:p>
            <a:pPr algn="just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Стали 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гули </a:t>
            </a:r>
            <a:r>
              <a:rPr lang="ru-RU" sz="1600" i="1" dirty="0" err="1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гулевать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,</a:t>
            </a:r>
          </a:p>
          <a:p>
            <a:pPr algn="just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Да 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стал мой милый засыпать.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4666181"/>
            <a:ext cx="2592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Придет серенький волчок,</a:t>
            </a:r>
          </a:p>
          <a:p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Схватит детку за бочок,</a:t>
            </a:r>
          </a:p>
          <a:p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Схватит детку за бочок</a:t>
            </a:r>
          </a:p>
          <a:p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И потащит во лесок.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836712"/>
            <a:ext cx="816864" cy="113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575098"/>
            <a:ext cx="910207" cy="1254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527732"/>
            <a:ext cx="1097280" cy="1264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4" y="5711603"/>
            <a:ext cx="1493000" cy="111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6255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0"/>
            <a:ext cx="5246216" cy="690666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Солдатские песни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908720"/>
            <a:ext cx="7200800" cy="108012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800" i="1" dirty="0"/>
              <a:t>Основные темы солдатских песен: военно-исторические события, которые в красках описывают всё происходящее, создание образов героев. Солдатский фольклор рассказывал о военных действиях правдиво и сурово, но это не означало, что у солдаты и казаки не придумывали юмористических песен.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45" y="2247844"/>
            <a:ext cx="6679456" cy="4615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977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8849"/>
            <a:ext cx="6779096" cy="971879"/>
          </a:xfrm>
        </p:spPr>
        <p:txBody>
          <a:bodyPr/>
          <a:lstStyle/>
          <a:p>
            <a:r>
              <a:rPr lang="ru-RU" dirty="0" smtClean="0"/>
              <a:t>Солдатские песни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1241" y="764704"/>
            <a:ext cx="3384376" cy="21602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</a:rPr>
              <a:t>Взвейтесь ,  соколы ,  орлами !</a:t>
            </a:r>
            <a:br>
              <a:rPr lang="ru-RU" altLang="ru-RU" sz="1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</a:rPr>
              <a:t>Полно горе горевать!</a:t>
            </a:r>
            <a:br>
              <a:rPr lang="ru-RU" altLang="ru-RU" sz="1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</a:rPr>
              <a:t>То ли дело под шатрами</a:t>
            </a:r>
            <a:br>
              <a:rPr lang="ru-RU" altLang="ru-RU" sz="1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</a:rPr>
              <a:t>В поле лагерем стоять!</a:t>
            </a:r>
            <a:br>
              <a:rPr lang="ru-RU" altLang="ru-RU" sz="1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altLang="ru-RU" sz="1600" i="1" dirty="0" smtClean="0">
                <a:solidFill>
                  <a:schemeClr val="tx2">
                    <a:lumMod val="50000"/>
                  </a:schemeClr>
                </a:solidFill>
              </a:rPr>
              <a:t>!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84" y="2365143"/>
            <a:ext cx="6182832" cy="4492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292080" y="764704"/>
            <a:ext cx="316835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Развернется там с зарею</a:t>
            </a:r>
          </a:p>
          <a:p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Молодецкая игра,</a:t>
            </a:r>
            <a:b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Строй на строй пойдет стеною,</a:t>
            </a:r>
            <a:b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И прокатится ура!!!</a:t>
            </a:r>
            <a:r>
              <a:rPr lang="ru-RU" altLang="ru-RU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ru-RU" altLang="ru-RU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endParaRPr lang="ru-RU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69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6688" y="53414"/>
            <a:ext cx="4330824" cy="603448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Плясовые песни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692695"/>
            <a:ext cx="7128792" cy="1697365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800" i="1" dirty="0"/>
              <a:t>Жанровая специфика плясовых   песен  связана с их назначением. Эти песни исполняются как аккомпанемент танца, поэтому в них нередко центр тяжести переносится с текста на ритмику и мелодию. В связи с этим, многие из них теряют характерную для народной песенной поэзии </a:t>
            </a:r>
            <a:r>
              <a:rPr lang="ru-RU" sz="1800" i="1" dirty="0" err="1"/>
              <a:t>сюжетность</a:t>
            </a:r>
            <a:r>
              <a:rPr lang="ru-RU" sz="1800" i="1" dirty="0"/>
              <a:t> и образность. Плясовые  песни лишь в редких случаях имеют сложный, содержательный текст.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129" y="2390061"/>
            <a:ext cx="6480720" cy="4481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633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79712" y="0"/>
            <a:ext cx="6779096" cy="864096"/>
          </a:xfrm>
        </p:spPr>
        <p:txBody>
          <a:bodyPr/>
          <a:lstStyle/>
          <a:p>
            <a:r>
              <a:rPr lang="ru-RU" dirty="0" smtClean="0"/>
              <a:t>Плясовые песни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4452283"/>
            <a:ext cx="2591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fontAlgn="base">
              <a:lnSpc>
                <a:spcPct val="100000"/>
              </a:lnSpc>
              <a:spcAft>
                <a:spcPct val="0"/>
              </a:spcAft>
              <a:buClrTx/>
              <a:buSzTx/>
              <a:tabLst/>
            </a:pPr>
            <a:r>
              <a:rPr lang="ru-RU" altLang="ru-RU" sz="1600" i="1" dirty="0" err="1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Чеботарик</a:t>
            </a:r>
            <a:r>
              <a:rPr lang="ru-RU" alt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-чеботарь </a:t>
            </a:r>
            <a:endParaRPr lang="ru-RU" altLang="ru-RU" sz="1600" i="1" dirty="0">
              <a:solidFill>
                <a:schemeClr val="tx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R="0" lvl="0" fontAlgn="base">
              <a:lnSpc>
                <a:spcPct val="100000"/>
              </a:lnSpc>
              <a:spcAft>
                <a:spcPct val="0"/>
              </a:spcAft>
              <a:buClrTx/>
              <a:buSzTx/>
              <a:tabLst/>
            </a:pP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Мне сапожки сработал.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22354" y="1788721"/>
            <a:ext cx="26055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Подвернулся каблучок, </a:t>
            </a:r>
          </a:p>
          <a:p>
            <a:pPr indent="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А девка - хлоп! и на бочок! </a:t>
            </a:r>
          </a:p>
          <a:p>
            <a:pPr indent="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Не </a:t>
            </a: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видала, как упала, </a:t>
            </a:r>
          </a:p>
          <a:p>
            <a:pPr indent="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Погляжу, пока лежу. </a:t>
            </a:r>
          </a:p>
          <a:p>
            <a:pPr indent="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Я </a:t>
            </a: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на правом на боку. </a:t>
            </a:r>
          </a:p>
          <a:p>
            <a:pPr indent="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i="1" dirty="0" smtClean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Помираю </a:t>
            </a:r>
            <a:r>
              <a:rPr lang="ru-RU" altLang="ru-RU" sz="1600" i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со смеху!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876" y="764704"/>
            <a:ext cx="4580478" cy="3518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211" y="4149080"/>
            <a:ext cx="2721178" cy="2396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61974"/>
      </p:ext>
    </p:extLst>
  </p:cSld>
  <p:clrMapOvr>
    <a:masterClrMapping/>
  </p:clrMapOvr>
</p:sld>
</file>

<file path=ppt/theme/theme1.xml><?xml version="1.0" encoding="utf-8"?>
<a:theme xmlns:a="http://schemas.openxmlformats.org/drawingml/2006/main" name="весенний узор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весенний узор</Template>
  <TotalTime>835</TotalTime>
  <Words>668</Words>
  <Application>Microsoft Office PowerPoint</Application>
  <PresentationFormat>Экран (4:3)</PresentationFormat>
  <Paragraphs>100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Book Antiqua</vt:lpstr>
      <vt:lpstr>Calibri</vt:lpstr>
      <vt:lpstr>Times New Roman</vt:lpstr>
      <vt:lpstr>весенний узор</vt:lpstr>
      <vt:lpstr> Жанры русских народных песен подготовила Синицына А.И.</vt:lpstr>
      <vt:lpstr>Песня – основа фольклора</vt:lpstr>
      <vt:lpstr>Жанры русской народной песни</vt:lpstr>
      <vt:lpstr>Колыбельные</vt:lpstr>
      <vt:lpstr>Колыбельные</vt:lpstr>
      <vt:lpstr>Солдатские песни</vt:lpstr>
      <vt:lpstr>Солдатские песни</vt:lpstr>
      <vt:lpstr>Плясовые песни</vt:lpstr>
      <vt:lpstr>Плясовые песни</vt:lpstr>
      <vt:lpstr>Хороводные песни</vt:lpstr>
      <vt:lpstr>Хороводные песни</vt:lpstr>
      <vt:lpstr>Трудовые песни</vt:lpstr>
      <vt:lpstr>Трудовые песни</vt:lpstr>
      <vt:lpstr>Частушки</vt:lpstr>
      <vt:lpstr>Частушки</vt:lpstr>
      <vt:lpstr>Обрядовые песни</vt:lpstr>
      <vt:lpstr>Обрядовые песни</vt:lpstr>
      <vt:lpstr>Бытовые песни</vt:lpstr>
      <vt:lpstr>Бытовые песни</vt:lpstr>
      <vt:lpstr>Песни о природе</vt:lpstr>
      <vt:lpstr>Песни о природе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Nikitina Anastasia</dc:creator>
  <cp:lastModifiedBy>1</cp:lastModifiedBy>
  <cp:revision>83</cp:revision>
  <dcterms:created xsi:type="dcterms:W3CDTF">2016-10-18T12:21:26Z</dcterms:created>
  <dcterms:modified xsi:type="dcterms:W3CDTF">2026-06-18T09:25:49Z</dcterms:modified>
</cp:coreProperties>
</file>